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pn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2" r:id="rId1"/>
    <p:sldMasterId id="2147483704" r:id="rId2"/>
    <p:sldMasterId id="2147483721" r:id="rId3"/>
    <p:sldMasterId id="2147483734" r:id="rId4"/>
  </p:sldMasterIdLst>
  <p:notesMasterIdLst>
    <p:notesMasterId r:id="rId47"/>
  </p:notesMasterIdLst>
  <p:sldIdLst>
    <p:sldId id="1078" r:id="rId5"/>
    <p:sldId id="307" r:id="rId6"/>
    <p:sldId id="2554" r:id="rId7"/>
    <p:sldId id="2386" r:id="rId8"/>
    <p:sldId id="2525" r:id="rId9"/>
    <p:sldId id="2980" r:id="rId10"/>
    <p:sldId id="3139" r:id="rId11"/>
    <p:sldId id="2570" r:id="rId12"/>
    <p:sldId id="2388" r:id="rId13"/>
    <p:sldId id="2389" r:id="rId14"/>
    <p:sldId id="3084" r:id="rId15"/>
    <p:sldId id="2392" r:id="rId16"/>
    <p:sldId id="2393" r:id="rId17"/>
    <p:sldId id="3083" r:id="rId18"/>
    <p:sldId id="3082" r:id="rId19"/>
    <p:sldId id="260" r:id="rId20"/>
    <p:sldId id="3088" r:id="rId21"/>
    <p:sldId id="3140" r:id="rId22"/>
    <p:sldId id="2506" r:id="rId23"/>
    <p:sldId id="3144" r:id="rId24"/>
    <p:sldId id="3090" r:id="rId25"/>
    <p:sldId id="2973" r:id="rId26"/>
    <p:sldId id="2549" r:id="rId27"/>
    <p:sldId id="3086" r:id="rId28"/>
    <p:sldId id="3142" r:id="rId29"/>
    <p:sldId id="2960" r:id="rId30"/>
    <p:sldId id="515" r:id="rId31"/>
    <p:sldId id="3050" r:id="rId32"/>
    <p:sldId id="3015" r:id="rId33"/>
    <p:sldId id="3133" r:id="rId34"/>
    <p:sldId id="3134" r:id="rId35"/>
    <p:sldId id="3136" r:id="rId36"/>
    <p:sldId id="2962" r:id="rId37"/>
    <p:sldId id="2395" r:id="rId38"/>
    <p:sldId id="11906" r:id="rId39"/>
    <p:sldId id="3130" r:id="rId40"/>
    <p:sldId id="3131" r:id="rId41"/>
    <p:sldId id="2984" r:id="rId42"/>
    <p:sldId id="11907" r:id="rId43"/>
    <p:sldId id="2979" r:id="rId44"/>
    <p:sldId id="258" r:id="rId45"/>
    <p:sldId id="313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941100"/>
    <a:srgbClr val="FFBBB1"/>
    <a:srgbClr val="5A9CD5"/>
    <a:srgbClr val="00ACEE"/>
    <a:srgbClr val="C50003"/>
    <a:srgbClr val="A21D34"/>
    <a:srgbClr val="00B0F0"/>
    <a:srgbClr val="F15D26"/>
    <a:srgbClr val="8DB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60" autoAdjust="0"/>
    <p:restoredTop sz="95728" autoAdjust="0"/>
  </p:normalViewPr>
  <p:slideViewPr>
    <p:cSldViewPr snapToGrid="0">
      <p:cViewPr>
        <p:scale>
          <a:sx n="131" d="100"/>
          <a:sy n="131" d="100"/>
        </p:scale>
        <p:origin x="1136" y="1360"/>
      </p:cViewPr>
      <p:guideLst>
        <p:guide orient="horz" pos="2160"/>
        <p:guide pos="3840"/>
      </p:guideLst>
    </p:cSldViewPr>
  </p:slideViewPr>
  <p:notesTextViewPr>
    <p:cViewPr>
      <p:scale>
        <a:sx n="1" d="1"/>
        <a:sy n="1" d="1"/>
      </p:scale>
      <p:origin x="0" y="0"/>
    </p:cViewPr>
  </p:notesTextViewPr>
  <p:sorterViewPr>
    <p:cViewPr>
      <p:scale>
        <a:sx n="100" d="100"/>
        <a:sy n="100" d="100"/>
      </p:scale>
      <p:origin x="0" y="3619"/>
    </p:cViewPr>
  </p:sorterViewPr>
  <p:notesViewPr>
    <p:cSldViewPr snapToGrid="0">
      <p:cViewPr varScale="1">
        <p:scale>
          <a:sx n="48" d="100"/>
          <a:sy n="48" d="100"/>
        </p:scale>
        <p:origin x="26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0F39B6-0A9D-45AE-A21D-218A3C5A80C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2E96AC5-A9F7-480F-95A5-D2CBA94E55D2}">
      <dgm:prSet phldrT="[Text]"/>
      <dgm:spPr/>
      <dgm:t>
        <a:bodyPr/>
        <a:lstStyle/>
        <a:p>
          <a:r>
            <a:rPr lang="en-US" dirty="0">
              <a:latin typeface="Garamond" panose="02020404030301010803" pitchFamily="18" charset="0"/>
            </a:rPr>
            <a:t>Medical Care</a:t>
          </a:r>
        </a:p>
      </dgm:t>
    </dgm:pt>
    <dgm:pt modelId="{DCA31F01-6A1A-47F1-B714-3C9A5822CDE7}" type="parTrans" cxnId="{18C53A3E-DC1C-4EFD-90C2-69203B891257}">
      <dgm:prSet/>
      <dgm:spPr/>
      <dgm:t>
        <a:bodyPr/>
        <a:lstStyle/>
        <a:p>
          <a:endParaRPr lang="en-US">
            <a:latin typeface="Garamond" panose="02020404030301010803" pitchFamily="18" charset="0"/>
          </a:endParaRPr>
        </a:p>
      </dgm:t>
    </dgm:pt>
    <dgm:pt modelId="{3C76D46B-5B98-4691-AE98-C2832AD34F84}" type="sibTrans" cxnId="{18C53A3E-DC1C-4EFD-90C2-69203B891257}">
      <dgm:prSet/>
      <dgm:spPr/>
      <dgm:t>
        <a:bodyPr/>
        <a:lstStyle/>
        <a:p>
          <a:endParaRPr lang="en-US">
            <a:latin typeface="Garamond" panose="02020404030301010803" pitchFamily="18" charset="0"/>
          </a:endParaRPr>
        </a:p>
      </dgm:t>
    </dgm:pt>
    <dgm:pt modelId="{DAD91208-04AA-48AD-8C7F-7A742C7D5740}">
      <dgm:prSet phldrT="[Text]"/>
      <dgm:spPr/>
      <dgm:t>
        <a:bodyPr/>
        <a:lstStyle/>
        <a:p>
          <a:r>
            <a:rPr lang="en-US" dirty="0">
              <a:latin typeface="Garamond" panose="02020404030301010803" pitchFamily="18" charset="0"/>
            </a:rPr>
            <a:t>Social Risk Interventions</a:t>
          </a:r>
        </a:p>
      </dgm:t>
    </dgm:pt>
    <dgm:pt modelId="{A97B3B65-DF67-4205-81C1-6E9C7BFE43A3}" type="parTrans" cxnId="{02042398-01F8-4947-872E-59FB34026E8B}">
      <dgm:prSet/>
      <dgm:spPr/>
      <dgm:t>
        <a:bodyPr/>
        <a:lstStyle/>
        <a:p>
          <a:endParaRPr lang="en-US">
            <a:latin typeface="Garamond" panose="02020404030301010803" pitchFamily="18" charset="0"/>
          </a:endParaRPr>
        </a:p>
      </dgm:t>
    </dgm:pt>
    <dgm:pt modelId="{79EA77B8-E11B-4DE0-AE13-E921E4BFFC1B}" type="sibTrans" cxnId="{02042398-01F8-4947-872E-59FB34026E8B}">
      <dgm:prSet/>
      <dgm:spPr/>
      <dgm:t>
        <a:bodyPr/>
        <a:lstStyle/>
        <a:p>
          <a:endParaRPr lang="en-US">
            <a:latin typeface="Garamond" panose="02020404030301010803" pitchFamily="18" charset="0"/>
          </a:endParaRPr>
        </a:p>
      </dgm:t>
    </dgm:pt>
    <dgm:pt modelId="{92E4B2F5-AA5E-4FE5-8687-9812C7DFF087}">
      <dgm:prSet phldrT="[Text]"/>
      <dgm:spPr/>
      <dgm:t>
        <a:bodyPr/>
        <a:lstStyle/>
        <a:p>
          <a:r>
            <a:rPr lang="en-US" dirty="0">
              <a:latin typeface="Garamond" panose="02020404030301010803" pitchFamily="18" charset="0"/>
            </a:rPr>
            <a:t>Population Health Management</a:t>
          </a:r>
        </a:p>
      </dgm:t>
    </dgm:pt>
    <dgm:pt modelId="{98E84209-00D1-4BD4-9D8F-8474706FFDA8}" type="parTrans" cxnId="{513373E2-474A-4EA5-B7A1-B3F27145D827}">
      <dgm:prSet/>
      <dgm:spPr/>
      <dgm:t>
        <a:bodyPr/>
        <a:lstStyle/>
        <a:p>
          <a:endParaRPr lang="en-US">
            <a:latin typeface="Garamond" panose="02020404030301010803" pitchFamily="18" charset="0"/>
          </a:endParaRPr>
        </a:p>
      </dgm:t>
    </dgm:pt>
    <dgm:pt modelId="{FB8E3BE8-10E0-44DB-8FD5-827036E5C4CA}" type="sibTrans" cxnId="{513373E2-474A-4EA5-B7A1-B3F27145D827}">
      <dgm:prSet/>
      <dgm:spPr/>
      <dgm:t>
        <a:bodyPr/>
        <a:lstStyle/>
        <a:p>
          <a:endParaRPr lang="en-US">
            <a:latin typeface="Garamond" panose="02020404030301010803" pitchFamily="18" charset="0"/>
          </a:endParaRPr>
        </a:p>
      </dgm:t>
    </dgm:pt>
    <dgm:pt modelId="{101128FD-EF31-4DB7-AFA4-83D8705064F8}">
      <dgm:prSet phldrT="[Text]"/>
      <dgm:spPr/>
      <dgm:t>
        <a:bodyPr/>
        <a:lstStyle/>
        <a:p>
          <a:r>
            <a:rPr lang="en-US" dirty="0">
              <a:latin typeface="Garamond" panose="02020404030301010803" pitchFamily="18" charset="0"/>
            </a:rPr>
            <a:t>Risk Adjustment</a:t>
          </a:r>
        </a:p>
      </dgm:t>
    </dgm:pt>
    <dgm:pt modelId="{270DD8E7-DE56-4588-93D0-F07D86E60717}" type="parTrans" cxnId="{52E5E345-B246-405B-BE67-1967E9572CF7}">
      <dgm:prSet/>
      <dgm:spPr/>
      <dgm:t>
        <a:bodyPr/>
        <a:lstStyle/>
        <a:p>
          <a:endParaRPr lang="en-US">
            <a:latin typeface="Garamond" panose="02020404030301010803" pitchFamily="18" charset="0"/>
          </a:endParaRPr>
        </a:p>
      </dgm:t>
    </dgm:pt>
    <dgm:pt modelId="{767EF7D0-0FA6-4F70-BDF1-82F4ABDBB88B}" type="sibTrans" cxnId="{52E5E345-B246-405B-BE67-1967E9572CF7}">
      <dgm:prSet/>
      <dgm:spPr/>
      <dgm:t>
        <a:bodyPr/>
        <a:lstStyle/>
        <a:p>
          <a:endParaRPr lang="en-US">
            <a:latin typeface="Garamond" panose="02020404030301010803" pitchFamily="18" charset="0"/>
          </a:endParaRPr>
        </a:p>
      </dgm:t>
    </dgm:pt>
    <dgm:pt modelId="{258CC726-A2B1-4506-92E5-F865B027FAE9}">
      <dgm:prSet phldrT="[Text]"/>
      <dgm:spPr/>
      <dgm:t>
        <a:bodyPr/>
        <a:lstStyle/>
        <a:p>
          <a:r>
            <a:rPr lang="en-US" dirty="0">
              <a:latin typeface="Garamond" panose="02020404030301010803" pitchFamily="18" charset="0"/>
            </a:rPr>
            <a:t>Research</a:t>
          </a:r>
        </a:p>
      </dgm:t>
    </dgm:pt>
    <dgm:pt modelId="{0D3BCD8F-C5C7-46FE-9887-A8C8C42CBCC7}" type="parTrans" cxnId="{1F4C9630-899C-452B-BBDE-8CA7EFBE5BE4}">
      <dgm:prSet/>
      <dgm:spPr/>
      <dgm:t>
        <a:bodyPr/>
        <a:lstStyle/>
        <a:p>
          <a:endParaRPr lang="en-US">
            <a:latin typeface="Garamond" panose="02020404030301010803" pitchFamily="18" charset="0"/>
          </a:endParaRPr>
        </a:p>
      </dgm:t>
    </dgm:pt>
    <dgm:pt modelId="{320C19D1-A4A4-4A02-B174-829829A0F149}" type="sibTrans" cxnId="{1F4C9630-899C-452B-BBDE-8CA7EFBE5BE4}">
      <dgm:prSet/>
      <dgm:spPr/>
      <dgm:t>
        <a:bodyPr/>
        <a:lstStyle/>
        <a:p>
          <a:endParaRPr lang="en-US">
            <a:latin typeface="Garamond" panose="02020404030301010803" pitchFamily="18" charset="0"/>
          </a:endParaRPr>
        </a:p>
      </dgm:t>
    </dgm:pt>
    <dgm:pt modelId="{B2D515DF-6D8A-4D67-B5DB-1D15A505CF04}">
      <dgm:prSet phldrT="[Text]"/>
      <dgm:spPr/>
      <dgm:t>
        <a:bodyPr/>
        <a:lstStyle/>
        <a:p>
          <a:r>
            <a:rPr lang="en-US" dirty="0">
              <a:latin typeface="Garamond" panose="02020404030301010803" pitchFamily="18" charset="0"/>
            </a:rPr>
            <a:t>Community Health Improvement</a:t>
          </a:r>
        </a:p>
      </dgm:t>
    </dgm:pt>
    <dgm:pt modelId="{9B17EB4C-5FB7-4847-9971-5E02EC057850}" type="parTrans" cxnId="{FE272CEE-A685-486A-A429-4EC6CAE268E3}">
      <dgm:prSet/>
      <dgm:spPr/>
      <dgm:t>
        <a:bodyPr/>
        <a:lstStyle/>
        <a:p>
          <a:endParaRPr lang="en-US">
            <a:latin typeface="Garamond" panose="02020404030301010803" pitchFamily="18" charset="0"/>
          </a:endParaRPr>
        </a:p>
      </dgm:t>
    </dgm:pt>
    <dgm:pt modelId="{AF5D8279-0FE7-4B04-AAE7-405A5756F720}" type="sibTrans" cxnId="{FE272CEE-A685-486A-A429-4EC6CAE268E3}">
      <dgm:prSet/>
      <dgm:spPr/>
      <dgm:t>
        <a:bodyPr/>
        <a:lstStyle/>
        <a:p>
          <a:endParaRPr lang="en-US">
            <a:latin typeface="Garamond" panose="02020404030301010803" pitchFamily="18" charset="0"/>
          </a:endParaRPr>
        </a:p>
      </dgm:t>
    </dgm:pt>
    <dgm:pt modelId="{B3FB696F-8737-46D7-ADDB-5027489DB589}" type="pres">
      <dgm:prSet presAssocID="{E30F39B6-0A9D-45AE-A21D-218A3C5A80C8}" presName="diagram" presStyleCnt="0">
        <dgm:presLayoutVars>
          <dgm:dir/>
          <dgm:resizeHandles val="exact"/>
        </dgm:presLayoutVars>
      </dgm:prSet>
      <dgm:spPr/>
    </dgm:pt>
    <dgm:pt modelId="{A9E6B68B-EC08-46C9-AEB0-3AEFC6C73BC4}" type="pres">
      <dgm:prSet presAssocID="{82E96AC5-A9F7-480F-95A5-D2CBA94E55D2}" presName="node" presStyleLbl="node1" presStyleIdx="0" presStyleCnt="6" custLinFactNeighborY="-3052">
        <dgm:presLayoutVars>
          <dgm:bulletEnabled val="1"/>
        </dgm:presLayoutVars>
      </dgm:prSet>
      <dgm:spPr/>
    </dgm:pt>
    <dgm:pt modelId="{72CBF9F8-1206-4EBE-9AD8-5E3C88BA8216}" type="pres">
      <dgm:prSet presAssocID="{3C76D46B-5B98-4691-AE98-C2832AD34F84}" presName="sibTrans" presStyleCnt="0"/>
      <dgm:spPr/>
    </dgm:pt>
    <dgm:pt modelId="{AA50014C-D998-461E-A9CE-4F3D9B2D191D}" type="pres">
      <dgm:prSet presAssocID="{DAD91208-04AA-48AD-8C7F-7A742C7D5740}" presName="node" presStyleLbl="node1" presStyleIdx="1" presStyleCnt="6">
        <dgm:presLayoutVars>
          <dgm:bulletEnabled val="1"/>
        </dgm:presLayoutVars>
      </dgm:prSet>
      <dgm:spPr/>
    </dgm:pt>
    <dgm:pt modelId="{64DC7350-4317-4A1F-B621-07AAB22C482D}" type="pres">
      <dgm:prSet presAssocID="{79EA77B8-E11B-4DE0-AE13-E921E4BFFC1B}" presName="sibTrans" presStyleCnt="0"/>
      <dgm:spPr/>
    </dgm:pt>
    <dgm:pt modelId="{A6DC4A86-08DE-4399-A7E2-C9FBEB6CC26E}" type="pres">
      <dgm:prSet presAssocID="{92E4B2F5-AA5E-4FE5-8687-9812C7DFF087}" presName="node" presStyleLbl="node1" presStyleIdx="2" presStyleCnt="6" custLinFactNeighborX="-283" custLinFactNeighborY="-2827">
        <dgm:presLayoutVars>
          <dgm:bulletEnabled val="1"/>
        </dgm:presLayoutVars>
      </dgm:prSet>
      <dgm:spPr/>
    </dgm:pt>
    <dgm:pt modelId="{CCE92777-1E74-40DB-B9C1-E8ED20AEBACA}" type="pres">
      <dgm:prSet presAssocID="{FB8E3BE8-10E0-44DB-8FD5-827036E5C4CA}" presName="sibTrans" presStyleCnt="0"/>
      <dgm:spPr/>
    </dgm:pt>
    <dgm:pt modelId="{D8482FD8-F41D-466C-9E91-206E627A9FF1}" type="pres">
      <dgm:prSet presAssocID="{101128FD-EF31-4DB7-AFA4-83D8705064F8}" presName="node" presStyleLbl="node1" presStyleIdx="3" presStyleCnt="6" custLinFactNeighborX="283" custLinFactNeighborY="-2826">
        <dgm:presLayoutVars>
          <dgm:bulletEnabled val="1"/>
        </dgm:presLayoutVars>
      </dgm:prSet>
      <dgm:spPr/>
    </dgm:pt>
    <dgm:pt modelId="{ECD67E9F-19B0-48BA-88CD-60F1E33056DB}" type="pres">
      <dgm:prSet presAssocID="{767EF7D0-0FA6-4F70-BDF1-82F4ABDBB88B}" presName="sibTrans" presStyleCnt="0"/>
      <dgm:spPr/>
    </dgm:pt>
    <dgm:pt modelId="{AF1C7459-9BD7-4CB0-BF08-285BBADE98D9}" type="pres">
      <dgm:prSet presAssocID="{B2D515DF-6D8A-4D67-B5DB-1D15A505CF04}" presName="node" presStyleLbl="node1" presStyleIdx="4" presStyleCnt="6" custLinFactNeighborX="0" custLinFactNeighborY="-6126">
        <dgm:presLayoutVars>
          <dgm:bulletEnabled val="1"/>
        </dgm:presLayoutVars>
      </dgm:prSet>
      <dgm:spPr/>
    </dgm:pt>
    <dgm:pt modelId="{19151081-2558-49E1-8D14-99BF2F82CDAC}" type="pres">
      <dgm:prSet presAssocID="{AF5D8279-0FE7-4B04-AAE7-405A5756F720}" presName="sibTrans" presStyleCnt="0"/>
      <dgm:spPr/>
    </dgm:pt>
    <dgm:pt modelId="{4CFBE3B7-3E66-4D6C-9E4F-27BE98AEA496}" type="pres">
      <dgm:prSet presAssocID="{258CC726-A2B1-4506-92E5-F865B027FAE9}" presName="node" presStyleLbl="node1" presStyleIdx="5" presStyleCnt="6" custLinFactNeighborX="1364" custLinFactNeighborY="-5653">
        <dgm:presLayoutVars>
          <dgm:bulletEnabled val="1"/>
        </dgm:presLayoutVars>
      </dgm:prSet>
      <dgm:spPr/>
    </dgm:pt>
  </dgm:ptLst>
  <dgm:cxnLst>
    <dgm:cxn modelId="{650CB90F-9882-4D6A-850A-5F95C4B4A8EE}" type="presOf" srcId="{258CC726-A2B1-4506-92E5-F865B027FAE9}" destId="{4CFBE3B7-3E66-4D6C-9E4F-27BE98AEA496}" srcOrd="0" destOrd="0" presId="urn:microsoft.com/office/officeart/2005/8/layout/default"/>
    <dgm:cxn modelId="{0472B316-6DBB-4998-89B9-91EA6A1017D0}" type="presOf" srcId="{DAD91208-04AA-48AD-8C7F-7A742C7D5740}" destId="{AA50014C-D998-461E-A9CE-4F3D9B2D191D}" srcOrd="0" destOrd="0" presId="urn:microsoft.com/office/officeart/2005/8/layout/default"/>
    <dgm:cxn modelId="{2C3C8824-39E7-43C7-9552-30F110FE67BF}" type="presOf" srcId="{82E96AC5-A9F7-480F-95A5-D2CBA94E55D2}" destId="{A9E6B68B-EC08-46C9-AEB0-3AEFC6C73BC4}" srcOrd="0" destOrd="0" presId="urn:microsoft.com/office/officeart/2005/8/layout/default"/>
    <dgm:cxn modelId="{1F4C9630-899C-452B-BBDE-8CA7EFBE5BE4}" srcId="{E30F39B6-0A9D-45AE-A21D-218A3C5A80C8}" destId="{258CC726-A2B1-4506-92E5-F865B027FAE9}" srcOrd="5" destOrd="0" parTransId="{0D3BCD8F-C5C7-46FE-9887-A8C8C42CBCC7}" sibTransId="{320C19D1-A4A4-4A02-B174-829829A0F149}"/>
    <dgm:cxn modelId="{AA5A343A-226F-4540-A9AB-23549E457F86}" type="presOf" srcId="{101128FD-EF31-4DB7-AFA4-83D8705064F8}" destId="{D8482FD8-F41D-466C-9E91-206E627A9FF1}" srcOrd="0" destOrd="0" presId="urn:microsoft.com/office/officeart/2005/8/layout/default"/>
    <dgm:cxn modelId="{18C53A3E-DC1C-4EFD-90C2-69203B891257}" srcId="{E30F39B6-0A9D-45AE-A21D-218A3C5A80C8}" destId="{82E96AC5-A9F7-480F-95A5-D2CBA94E55D2}" srcOrd="0" destOrd="0" parTransId="{DCA31F01-6A1A-47F1-B714-3C9A5822CDE7}" sibTransId="{3C76D46B-5B98-4691-AE98-C2832AD34F84}"/>
    <dgm:cxn modelId="{52E5E345-B246-405B-BE67-1967E9572CF7}" srcId="{E30F39B6-0A9D-45AE-A21D-218A3C5A80C8}" destId="{101128FD-EF31-4DB7-AFA4-83D8705064F8}" srcOrd="3" destOrd="0" parTransId="{270DD8E7-DE56-4588-93D0-F07D86E60717}" sibTransId="{767EF7D0-0FA6-4F70-BDF1-82F4ABDBB88B}"/>
    <dgm:cxn modelId="{4688BD6C-8DEB-48F3-8721-2088941DD2F9}" type="presOf" srcId="{E30F39B6-0A9D-45AE-A21D-218A3C5A80C8}" destId="{B3FB696F-8737-46D7-ADDB-5027489DB589}" srcOrd="0" destOrd="0" presId="urn:microsoft.com/office/officeart/2005/8/layout/default"/>
    <dgm:cxn modelId="{02042398-01F8-4947-872E-59FB34026E8B}" srcId="{E30F39B6-0A9D-45AE-A21D-218A3C5A80C8}" destId="{DAD91208-04AA-48AD-8C7F-7A742C7D5740}" srcOrd="1" destOrd="0" parTransId="{A97B3B65-DF67-4205-81C1-6E9C7BFE43A3}" sibTransId="{79EA77B8-E11B-4DE0-AE13-E921E4BFFC1B}"/>
    <dgm:cxn modelId="{1F8C9EBE-4F81-414A-8596-C73FABB6E37B}" type="presOf" srcId="{92E4B2F5-AA5E-4FE5-8687-9812C7DFF087}" destId="{A6DC4A86-08DE-4399-A7E2-C9FBEB6CC26E}" srcOrd="0" destOrd="0" presId="urn:microsoft.com/office/officeart/2005/8/layout/default"/>
    <dgm:cxn modelId="{7FE735D3-BDE3-4CC7-A6A2-C0B616800FF1}" type="presOf" srcId="{B2D515DF-6D8A-4D67-B5DB-1D15A505CF04}" destId="{AF1C7459-9BD7-4CB0-BF08-285BBADE98D9}" srcOrd="0" destOrd="0" presId="urn:microsoft.com/office/officeart/2005/8/layout/default"/>
    <dgm:cxn modelId="{513373E2-474A-4EA5-B7A1-B3F27145D827}" srcId="{E30F39B6-0A9D-45AE-A21D-218A3C5A80C8}" destId="{92E4B2F5-AA5E-4FE5-8687-9812C7DFF087}" srcOrd="2" destOrd="0" parTransId="{98E84209-00D1-4BD4-9D8F-8474706FFDA8}" sibTransId="{FB8E3BE8-10E0-44DB-8FD5-827036E5C4CA}"/>
    <dgm:cxn modelId="{FE272CEE-A685-486A-A429-4EC6CAE268E3}" srcId="{E30F39B6-0A9D-45AE-A21D-218A3C5A80C8}" destId="{B2D515DF-6D8A-4D67-B5DB-1D15A505CF04}" srcOrd="4" destOrd="0" parTransId="{9B17EB4C-5FB7-4847-9971-5E02EC057850}" sibTransId="{AF5D8279-0FE7-4B04-AAE7-405A5756F720}"/>
    <dgm:cxn modelId="{A1386661-B7BA-4719-8FBD-6F1C068A6E50}" type="presParOf" srcId="{B3FB696F-8737-46D7-ADDB-5027489DB589}" destId="{A9E6B68B-EC08-46C9-AEB0-3AEFC6C73BC4}" srcOrd="0" destOrd="0" presId="urn:microsoft.com/office/officeart/2005/8/layout/default"/>
    <dgm:cxn modelId="{1D910D38-4CB6-4FE6-A233-0EF236E71688}" type="presParOf" srcId="{B3FB696F-8737-46D7-ADDB-5027489DB589}" destId="{72CBF9F8-1206-4EBE-9AD8-5E3C88BA8216}" srcOrd="1" destOrd="0" presId="urn:microsoft.com/office/officeart/2005/8/layout/default"/>
    <dgm:cxn modelId="{378C2774-FB15-4C5F-8050-2ACEF08F5A1F}" type="presParOf" srcId="{B3FB696F-8737-46D7-ADDB-5027489DB589}" destId="{AA50014C-D998-461E-A9CE-4F3D9B2D191D}" srcOrd="2" destOrd="0" presId="urn:microsoft.com/office/officeart/2005/8/layout/default"/>
    <dgm:cxn modelId="{8DA71A93-6871-498E-BCD1-980362CCDD7E}" type="presParOf" srcId="{B3FB696F-8737-46D7-ADDB-5027489DB589}" destId="{64DC7350-4317-4A1F-B621-07AAB22C482D}" srcOrd="3" destOrd="0" presId="urn:microsoft.com/office/officeart/2005/8/layout/default"/>
    <dgm:cxn modelId="{D29C3839-F8E3-4311-A3EE-C5703FF1BCEC}" type="presParOf" srcId="{B3FB696F-8737-46D7-ADDB-5027489DB589}" destId="{A6DC4A86-08DE-4399-A7E2-C9FBEB6CC26E}" srcOrd="4" destOrd="0" presId="urn:microsoft.com/office/officeart/2005/8/layout/default"/>
    <dgm:cxn modelId="{AF63040F-81F9-422E-8EC7-4DD214C3C765}" type="presParOf" srcId="{B3FB696F-8737-46D7-ADDB-5027489DB589}" destId="{CCE92777-1E74-40DB-B9C1-E8ED20AEBACA}" srcOrd="5" destOrd="0" presId="urn:microsoft.com/office/officeart/2005/8/layout/default"/>
    <dgm:cxn modelId="{8C66A5D7-E9AB-4C92-8643-6C0FAC3E0672}" type="presParOf" srcId="{B3FB696F-8737-46D7-ADDB-5027489DB589}" destId="{D8482FD8-F41D-466C-9E91-206E627A9FF1}" srcOrd="6" destOrd="0" presId="urn:microsoft.com/office/officeart/2005/8/layout/default"/>
    <dgm:cxn modelId="{D367769C-7D8B-4106-9485-0E2B3D46796C}" type="presParOf" srcId="{B3FB696F-8737-46D7-ADDB-5027489DB589}" destId="{ECD67E9F-19B0-48BA-88CD-60F1E33056DB}" srcOrd="7" destOrd="0" presId="urn:microsoft.com/office/officeart/2005/8/layout/default"/>
    <dgm:cxn modelId="{C9738AA8-B597-41D2-99E9-1FA6F74EAC4E}" type="presParOf" srcId="{B3FB696F-8737-46D7-ADDB-5027489DB589}" destId="{AF1C7459-9BD7-4CB0-BF08-285BBADE98D9}" srcOrd="8" destOrd="0" presId="urn:microsoft.com/office/officeart/2005/8/layout/default"/>
    <dgm:cxn modelId="{6542242B-A9B8-4476-A6EB-F43D1F95AE46}" type="presParOf" srcId="{B3FB696F-8737-46D7-ADDB-5027489DB589}" destId="{19151081-2558-49E1-8D14-99BF2F82CDAC}" srcOrd="9" destOrd="0" presId="urn:microsoft.com/office/officeart/2005/8/layout/default"/>
    <dgm:cxn modelId="{721B7185-E74D-4E3C-A692-CBDA079A86A4}" type="presParOf" srcId="{B3FB696F-8737-46D7-ADDB-5027489DB589}" destId="{4CFBE3B7-3E66-4D6C-9E4F-27BE98AEA49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6B68B-EC08-46C9-AEB0-3AEFC6C73BC4}">
      <dsp:nvSpPr>
        <dsp:cNvPr id="0" name=""/>
        <dsp:cNvSpPr/>
      </dsp:nvSpPr>
      <dsp:spPr>
        <a:xfrm>
          <a:off x="1249389" y="0"/>
          <a:ext cx="2378047" cy="1426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Garamond" panose="02020404030301010803" pitchFamily="18" charset="0"/>
            </a:rPr>
            <a:t>Medical Care</a:t>
          </a:r>
        </a:p>
      </dsp:txBody>
      <dsp:txXfrm>
        <a:off x="1249389" y="0"/>
        <a:ext cx="2378047" cy="1426828"/>
      </dsp:txXfrm>
    </dsp:sp>
    <dsp:sp modelId="{AA50014C-D998-461E-A9CE-4F3D9B2D191D}">
      <dsp:nvSpPr>
        <dsp:cNvPr id="0" name=""/>
        <dsp:cNvSpPr/>
      </dsp:nvSpPr>
      <dsp:spPr>
        <a:xfrm>
          <a:off x="3865241" y="2313"/>
          <a:ext cx="2378047" cy="1426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Garamond" panose="02020404030301010803" pitchFamily="18" charset="0"/>
            </a:rPr>
            <a:t>Social Risk Interventions</a:t>
          </a:r>
        </a:p>
      </dsp:txBody>
      <dsp:txXfrm>
        <a:off x="3865241" y="2313"/>
        <a:ext cx="2378047" cy="1426828"/>
      </dsp:txXfrm>
    </dsp:sp>
    <dsp:sp modelId="{A6DC4A86-08DE-4399-A7E2-C9FBEB6CC26E}">
      <dsp:nvSpPr>
        <dsp:cNvPr id="0" name=""/>
        <dsp:cNvSpPr/>
      </dsp:nvSpPr>
      <dsp:spPr>
        <a:xfrm>
          <a:off x="1242659" y="1626609"/>
          <a:ext cx="2378047" cy="1426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Garamond" panose="02020404030301010803" pitchFamily="18" charset="0"/>
            </a:rPr>
            <a:t>Population Health Management</a:t>
          </a:r>
        </a:p>
      </dsp:txBody>
      <dsp:txXfrm>
        <a:off x="1242659" y="1626609"/>
        <a:ext cx="2378047" cy="1426828"/>
      </dsp:txXfrm>
    </dsp:sp>
    <dsp:sp modelId="{D8482FD8-F41D-466C-9E91-206E627A9FF1}">
      <dsp:nvSpPr>
        <dsp:cNvPr id="0" name=""/>
        <dsp:cNvSpPr/>
      </dsp:nvSpPr>
      <dsp:spPr>
        <a:xfrm>
          <a:off x="3871971" y="1626624"/>
          <a:ext cx="2378047" cy="1426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Garamond" panose="02020404030301010803" pitchFamily="18" charset="0"/>
            </a:rPr>
            <a:t>Risk Adjustment</a:t>
          </a:r>
        </a:p>
      </dsp:txBody>
      <dsp:txXfrm>
        <a:off x="3871971" y="1626624"/>
        <a:ext cx="2378047" cy="1426828"/>
      </dsp:txXfrm>
    </dsp:sp>
    <dsp:sp modelId="{AF1C7459-9BD7-4CB0-BF08-285BBADE98D9}">
      <dsp:nvSpPr>
        <dsp:cNvPr id="0" name=""/>
        <dsp:cNvSpPr/>
      </dsp:nvSpPr>
      <dsp:spPr>
        <a:xfrm>
          <a:off x="1249389" y="3244171"/>
          <a:ext cx="2378047" cy="1426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Garamond" panose="02020404030301010803" pitchFamily="18" charset="0"/>
            </a:rPr>
            <a:t>Community Health Improvement</a:t>
          </a:r>
        </a:p>
      </dsp:txBody>
      <dsp:txXfrm>
        <a:off x="1249389" y="3244171"/>
        <a:ext cx="2378047" cy="1426828"/>
      </dsp:txXfrm>
    </dsp:sp>
    <dsp:sp modelId="{4CFBE3B7-3E66-4D6C-9E4F-27BE98AEA496}">
      <dsp:nvSpPr>
        <dsp:cNvPr id="0" name=""/>
        <dsp:cNvSpPr/>
      </dsp:nvSpPr>
      <dsp:spPr>
        <a:xfrm>
          <a:off x="3897677" y="3250920"/>
          <a:ext cx="2378047" cy="1426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Garamond" panose="02020404030301010803" pitchFamily="18" charset="0"/>
            </a:rPr>
            <a:t>Research</a:t>
          </a:r>
        </a:p>
      </dsp:txBody>
      <dsp:txXfrm>
        <a:off x="3897677" y="3250920"/>
        <a:ext cx="2378047" cy="142682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35AA4-5852-4105-9313-77A8B47B797D}" type="datetimeFigureOut">
              <a:rPr lang="en-US" smtClean="0"/>
              <a:pPr/>
              <a:t>2/18/21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0C416-DF0C-4DD5-B2D0-AA379993160D}" type="slidenum">
              <a:rPr lang="en-US" smtClean="0"/>
              <a:pPr/>
              <a:t>‹#›</a:t>
            </a:fld>
            <a:endParaRPr lang="en-US" dirty="0"/>
          </a:p>
        </p:txBody>
      </p:sp>
    </p:spTree>
    <p:extLst>
      <p:ext uri="{BB962C8B-B14F-4D97-AF65-F5344CB8AC3E}">
        <p14:creationId xmlns:p14="http://schemas.microsoft.com/office/powerpoint/2010/main" val="266004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0D70C416-DF0C-4DD5-B2D0-AA379993160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549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5FA95F57-D9E5-4CBC-B0FA-62099090740F}" type="slidenum">
              <a:rPr lang="en-US">
                <a:solidFill>
                  <a:prstClr val="black"/>
                </a:solidFill>
                <a:latin typeface="Calibri"/>
              </a:rPr>
              <a:pPr defTabSz="465887">
                <a:defRPr/>
              </a:pPr>
              <a:t>13</a:t>
            </a:fld>
            <a:endParaRPr lang="en-US">
              <a:solidFill>
                <a:prstClr val="black"/>
              </a:solidFill>
              <a:latin typeface="Calibri"/>
            </a:endParaRPr>
          </a:p>
        </p:txBody>
      </p:sp>
    </p:spTree>
    <p:extLst>
      <p:ext uri="{BB962C8B-B14F-4D97-AF65-F5344CB8AC3E}">
        <p14:creationId xmlns:p14="http://schemas.microsoft.com/office/powerpoint/2010/main" val="750438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0D70C416-DF0C-4DD5-B2D0-AA379993160D}" type="slidenum">
              <a:rPr lang="en-US">
                <a:solidFill>
                  <a:prstClr val="black"/>
                </a:solidFill>
                <a:latin typeface="Calibri"/>
              </a:rPr>
              <a:pPr defTabSz="465887">
                <a:defRPr/>
              </a:pPr>
              <a:t>14</a:t>
            </a:fld>
            <a:endParaRPr lang="en-US">
              <a:solidFill>
                <a:prstClr val="black"/>
              </a:solidFill>
              <a:latin typeface="Calibri"/>
            </a:endParaRPr>
          </a:p>
        </p:txBody>
      </p:sp>
    </p:spTree>
    <p:extLst>
      <p:ext uri="{BB962C8B-B14F-4D97-AF65-F5344CB8AC3E}">
        <p14:creationId xmlns:p14="http://schemas.microsoft.com/office/powerpoint/2010/main" val="397636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352425" indent="-342900"/>
            <a:r>
              <a:rPr lang="en-US" dirty="0">
                <a:solidFill>
                  <a:srgbClr val="C00000"/>
                </a:solidFill>
              </a:rPr>
              <a:t>How does the terminology and technical work interact? </a:t>
            </a:r>
          </a:p>
          <a:p>
            <a:pPr marL="809625" lvl="1" indent="-342900"/>
            <a:r>
              <a:rPr lang="en-US" dirty="0">
                <a:solidFill>
                  <a:srgbClr val="C00000"/>
                </a:solidFill>
              </a:rPr>
              <a:t>Coding Recommendations inform temp codes in FHIR IG build</a:t>
            </a:r>
          </a:p>
          <a:p>
            <a:pPr marL="809625" lvl="1" indent="-342900"/>
            <a:r>
              <a:rPr lang="en-US" dirty="0">
                <a:solidFill>
                  <a:srgbClr val="C00000"/>
                </a:solidFill>
              </a:rPr>
              <a:t>Published FHIR IG will point to publish value sets in VSAC</a:t>
            </a:r>
          </a:p>
          <a:p>
            <a:pPr marL="352425" indent="-342900"/>
            <a:r>
              <a:rPr lang="en-US" dirty="0">
                <a:solidFill>
                  <a:srgbClr val="C00000"/>
                </a:solidFill>
              </a:rPr>
              <a:t>Why this work matters</a:t>
            </a:r>
          </a:p>
          <a:p>
            <a:pPr marL="809625" lvl="1" indent="-342900"/>
            <a:r>
              <a:rPr lang="en-US" dirty="0">
                <a:solidFill>
                  <a:srgbClr val="C00000"/>
                </a:solidFill>
              </a:rPr>
              <a:t>Essential to integrate SDOH data in health care</a:t>
            </a:r>
          </a:p>
          <a:p>
            <a:pPr marL="809625" lvl="1" indent="-342900"/>
            <a:r>
              <a:rPr lang="en-US" dirty="0">
                <a:solidFill>
                  <a:srgbClr val="C00000"/>
                </a:solidFill>
              </a:rPr>
              <a:t>Essential for health care to identify the right social need interventions</a:t>
            </a:r>
          </a:p>
          <a:p>
            <a:endParaRPr lang="en-US" dirty="0"/>
          </a:p>
        </p:txBody>
      </p:sp>
      <p:sp>
        <p:nvSpPr>
          <p:cNvPr id="4" name="Slide Number Placeholder 3"/>
          <p:cNvSpPr>
            <a:spLocks noGrp="1"/>
          </p:cNvSpPr>
          <p:nvPr>
            <p:ph type="sldNum" sz="quarter" idx="5"/>
          </p:nvPr>
        </p:nvSpPr>
        <p:spPr/>
        <p:txBody>
          <a:bodyPr/>
          <a:lstStyle/>
          <a:p>
            <a:fld id="{0D70C416-DF0C-4DD5-B2D0-AA379993160D}" type="slidenum">
              <a:rPr lang="en-US" smtClean="0"/>
              <a:t>17</a:t>
            </a:fld>
            <a:endParaRPr lang="en-US" dirty="0"/>
          </a:p>
        </p:txBody>
      </p:sp>
    </p:spTree>
    <p:extLst>
      <p:ext uri="{BB962C8B-B14F-4D97-AF65-F5344CB8AC3E}">
        <p14:creationId xmlns:p14="http://schemas.microsoft.com/office/powerpoint/2010/main" val="1077519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0D70C416-DF0C-4DD5-B2D0-AA379993160D}" type="slidenum">
              <a:rPr lang="en-US">
                <a:solidFill>
                  <a:prstClr val="black"/>
                </a:solidFill>
                <a:latin typeface="Calibri"/>
              </a:rPr>
              <a:pPr defTabSz="465887">
                <a:defRPr/>
              </a:pPr>
              <a:t>18</a:t>
            </a:fld>
            <a:endParaRPr lang="en-US">
              <a:solidFill>
                <a:prstClr val="black"/>
              </a:solidFill>
              <a:latin typeface="Calibri"/>
            </a:endParaRPr>
          </a:p>
        </p:txBody>
      </p:sp>
    </p:spTree>
    <p:extLst>
      <p:ext uri="{BB962C8B-B14F-4D97-AF65-F5344CB8AC3E}">
        <p14:creationId xmlns:p14="http://schemas.microsoft.com/office/powerpoint/2010/main" val="251579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0D70C416-DF0C-4DD5-B2D0-AA379993160D}" type="slidenum">
              <a:rPr lang="en-US">
                <a:solidFill>
                  <a:prstClr val="black"/>
                </a:solidFill>
                <a:latin typeface="Calibri"/>
              </a:rPr>
              <a:pPr defTabSz="465887">
                <a:defRPr/>
              </a:pPr>
              <a:t>19</a:t>
            </a:fld>
            <a:endParaRPr lang="en-US" dirty="0">
              <a:solidFill>
                <a:prstClr val="black"/>
              </a:solidFill>
              <a:latin typeface="Calibri"/>
            </a:endParaRPr>
          </a:p>
        </p:txBody>
      </p:sp>
    </p:spTree>
    <p:extLst>
      <p:ext uri="{BB962C8B-B14F-4D97-AF65-F5344CB8AC3E}">
        <p14:creationId xmlns:p14="http://schemas.microsoft.com/office/powerpoint/2010/main" val="2167752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LOINC submission April 27 for June release, Oct 1 for Dec release</a:t>
            </a:r>
          </a:p>
          <a:p>
            <a:r>
              <a:rPr lang="en-US" dirty="0"/>
              <a:t>SNOMED submission June 15 for Sept release</a:t>
            </a:r>
          </a:p>
          <a:p>
            <a:r>
              <a:rPr lang="en-US" dirty="0"/>
              <a:t>ICD-10 submission June 12 for Oct release</a:t>
            </a:r>
          </a:p>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0D70C416-DF0C-4DD5-B2D0-AA379993160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453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0D70C416-DF0C-4DD5-B2D0-AA379993160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587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70C416-DF0C-4DD5-B2D0-AA37999316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2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0D70C416-DF0C-4DD5-B2D0-AA379993160D}" type="slidenum">
              <a:rPr lang="en-US">
                <a:solidFill>
                  <a:prstClr val="black"/>
                </a:solidFill>
                <a:latin typeface="Calibri"/>
              </a:rPr>
              <a:pPr defTabSz="465887">
                <a:defRPr/>
              </a:pPr>
              <a:t>26</a:t>
            </a:fld>
            <a:endParaRPr lang="en-US">
              <a:solidFill>
                <a:prstClr val="black"/>
              </a:solidFill>
              <a:latin typeface="Calibri"/>
            </a:endParaRPr>
          </a:p>
        </p:txBody>
      </p:sp>
    </p:spTree>
    <p:extLst>
      <p:ext uri="{BB962C8B-B14F-4D97-AF65-F5344CB8AC3E}">
        <p14:creationId xmlns:p14="http://schemas.microsoft.com/office/powerpoint/2010/main" val="3661921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B0741-0365-4C62-BEDE-2DDCAF473CE4}" type="slidenum">
              <a:rPr lang="en-US" smtClean="0"/>
              <a:t>27</a:t>
            </a:fld>
            <a:endParaRPr lang="en-US"/>
          </a:p>
        </p:txBody>
      </p:sp>
    </p:spTree>
    <p:extLst>
      <p:ext uri="{BB962C8B-B14F-4D97-AF65-F5344CB8AC3E}">
        <p14:creationId xmlns:p14="http://schemas.microsoft.com/office/powerpoint/2010/main" val="1911208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0D70C416-DF0C-4DD5-B2D0-AA379993160D}" type="slidenum">
              <a:rPr lang="en-US">
                <a:solidFill>
                  <a:prstClr val="black"/>
                </a:solidFill>
                <a:latin typeface="Calibri"/>
              </a:rPr>
              <a:pPr defTabSz="465887">
                <a:defRPr/>
              </a:pPr>
              <a:t>2</a:t>
            </a:fld>
            <a:endParaRPr lang="en-US">
              <a:solidFill>
                <a:prstClr val="black"/>
              </a:solidFill>
              <a:latin typeface="Calibri"/>
            </a:endParaRPr>
          </a:p>
        </p:txBody>
      </p:sp>
    </p:spTree>
    <p:extLst>
      <p:ext uri="{BB962C8B-B14F-4D97-AF65-F5344CB8AC3E}">
        <p14:creationId xmlns:p14="http://schemas.microsoft.com/office/powerpoint/2010/main" val="800675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C416-DF0C-4DD5-B2D0-AA37999316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967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C416-DF0C-4DD5-B2D0-AA37999316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392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0D70C416-DF0C-4DD5-B2D0-AA379993160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1036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0D70C416-DF0C-4DD5-B2D0-AA379993160D}" type="slidenum">
              <a:rPr lang="en-US">
                <a:solidFill>
                  <a:prstClr val="black"/>
                </a:solidFill>
                <a:latin typeface="Calibri"/>
              </a:rPr>
              <a:pPr defTabSz="465887">
                <a:defRPr/>
              </a:pPr>
              <a:t>40</a:t>
            </a:fld>
            <a:endParaRPr lang="en-US">
              <a:solidFill>
                <a:prstClr val="black"/>
              </a:solidFill>
              <a:latin typeface="Calibri"/>
            </a:endParaRPr>
          </a:p>
        </p:txBody>
      </p:sp>
    </p:spTree>
    <p:extLst>
      <p:ext uri="{BB962C8B-B14F-4D97-AF65-F5344CB8AC3E}">
        <p14:creationId xmlns:p14="http://schemas.microsoft.com/office/powerpoint/2010/main" val="1502620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0D70C416-DF0C-4DD5-B2D0-AA379993160D}" type="slidenum">
              <a:rPr lang="en-US">
                <a:solidFill>
                  <a:prstClr val="black"/>
                </a:solidFill>
                <a:latin typeface="Calibri"/>
              </a:rPr>
              <a:pPr defTabSz="465887">
                <a:defRPr/>
              </a:pPr>
              <a:t>3</a:t>
            </a:fld>
            <a:endParaRPr lang="en-US">
              <a:solidFill>
                <a:prstClr val="black"/>
              </a:solidFill>
              <a:latin typeface="Calibri"/>
            </a:endParaRPr>
          </a:p>
        </p:txBody>
      </p:sp>
    </p:spTree>
    <p:extLst>
      <p:ext uri="{BB962C8B-B14F-4D97-AF65-F5344CB8AC3E}">
        <p14:creationId xmlns:p14="http://schemas.microsoft.com/office/powerpoint/2010/main" val="300794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BDB79-ACB3-43B3-9B77-F52C893E4F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785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2c284a738_2_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82c284a738_2_7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6" name="Google Shape;186;g82c284a738_2_7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58358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0D70C416-DF0C-4DD5-B2D0-AA379993160D}" type="slidenum">
              <a:rPr lang="en-US">
                <a:solidFill>
                  <a:prstClr val="black"/>
                </a:solidFill>
                <a:latin typeface="Calibri"/>
              </a:rPr>
              <a:pPr defTabSz="465887">
                <a:defRPr/>
              </a:pPr>
              <a:t>8</a:t>
            </a:fld>
            <a:endParaRPr lang="en-US">
              <a:solidFill>
                <a:prstClr val="black"/>
              </a:solidFill>
              <a:latin typeface="Calibri"/>
            </a:endParaRPr>
          </a:p>
        </p:txBody>
      </p:sp>
    </p:spTree>
    <p:extLst>
      <p:ext uri="{BB962C8B-B14F-4D97-AF65-F5344CB8AC3E}">
        <p14:creationId xmlns:p14="http://schemas.microsoft.com/office/powerpoint/2010/main" val="2500231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307" indent="-178307" defTabSz="950969">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defTabSz="465887">
              <a:defRPr/>
            </a:pPr>
            <a:fld id="{0D70C416-DF0C-4DD5-B2D0-AA379993160D}" type="slidenum">
              <a:rPr lang="en-US">
                <a:solidFill>
                  <a:prstClr val="black"/>
                </a:solidFill>
                <a:latin typeface="Calibri"/>
              </a:rPr>
              <a:pPr defTabSz="465887">
                <a:defRPr/>
              </a:pPr>
              <a:t>9</a:t>
            </a:fld>
            <a:endParaRPr lang="en-US">
              <a:solidFill>
                <a:prstClr val="black"/>
              </a:solidFill>
              <a:latin typeface="Calibri"/>
            </a:endParaRPr>
          </a:p>
        </p:txBody>
      </p:sp>
    </p:spTree>
    <p:extLst>
      <p:ext uri="{BB962C8B-B14F-4D97-AF65-F5344CB8AC3E}">
        <p14:creationId xmlns:p14="http://schemas.microsoft.com/office/powerpoint/2010/main" val="2272951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9613"/>
            <a:ext cx="6310313" cy="3549650"/>
          </a:xfrm>
        </p:spPr>
      </p:sp>
      <p:sp>
        <p:nvSpPr>
          <p:cNvPr id="3" name="Notes Placeholder 2"/>
          <p:cNvSpPr>
            <a:spLocks noGrp="1"/>
          </p:cNvSpPr>
          <p:nvPr>
            <p:ph type="body" idx="1"/>
          </p:nvPr>
        </p:nvSpPr>
        <p:spPr/>
        <p:txBody>
          <a:bodyPr/>
          <a:lstStyle/>
          <a:p>
            <a:pPr>
              <a:buSzPct val="25000"/>
            </a:pPr>
            <a:endParaRPr lang="en-US" dirty="0"/>
          </a:p>
        </p:txBody>
      </p:sp>
    </p:spTree>
    <p:extLst>
      <p:ext uri="{BB962C8B-B14F-4D97-AF65-F5344CB8AC3E}">
        <p14:creationId xmlns:p14="http://schemas.microsoft.com/office/powerpoint/2010/main" val="2026481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defRPr/>
            </a:pPr>
            <a:endParaRPr lang="en-US" dirty="0"/>
          </a:p>
        </p:txBody>
      </p:sp>
      <p:sp>
        <p:nvSpPr>
          <p:cNvPr id="4" name="Slide Number Placeholder 3"/>
          <p:cNvSpPr>
            <a:spLocks noGrp="1"/>
          </p:cNvSpPr>
          <p:nvPr>
            <p:ph type="sldNum" sz="quarter" idx="10"/>
          </p:nvPr>
        </p:nvSpPr>
        <p:spPr/>
        <p:txBody>
          <a:bodyPr/>
          <a:lstStyle/>
          <a:p>
            <a:pPr defTabSz="465887">
              <a:defRPr/>
            </a:pPr>
            <a:fld id="{5FA95F57-D9E5-4CBC-B0FA-62099090740F}" type="slidenum">
              <a:rPr lang="en-US">
                <a:solidFill>
                  <a:prstClr val="black"/>
                </a:solidFill>
                <a:latin typeface="Calibri"/>
              </a:rPr>
              <a:pPr defTabSz="465887">
                <a:defRPr/>
              </a:pPr>
              <a:t>12</a:t>
            </a:fld>
            <a:endParaRPr lang="en-US">
              <a:solidFill>
                <a:prstClr val="black"/>
              </a:solidFill>
              <a:latin typeface="Calibri"/>
            </a:endParaRPr>
          </a:p>
        </p:txBody>
      </p:sp>
    </p:spTree>
    <p:extLst>
      <p:ext uri="{BB962C8B-B14F-4D97-AF65-F5344CB8AC3E}">
        <p14:creationId xmlns:p14="http://schemas.microsoft.com/office/powerpoint/2010/main" val="967528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328320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798601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354533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3" name="pasted-image.pdf">
            <a:extLst>
              <a:ext uri="{FF2B5EF4-FFF2-40B4-BE49-F238E27FC236}">
                <a16:creationId xmlns:a16="http://schemas.microsoft.com/office/drawing/2014/main" id="{D05086A3-2FFC-5E4B-9F95-3AAFFFC4AC17}"/>
              </a:ext>
            </a:extLst>
          </p:cNvPr>
          <p:cNvPicPr>
            <a:picLocks noChangeAspect="1"/>
          </p:cNvPicPr>
          <p:nvPr userDrawn="1"/>
        </p:nvPicPr>
        <p:blipFill>
          <a:blip r:embed="rId2" cstate="print"/>
          <a:stretch>
            <a:fillRect/>
          </a:stretch>
        </p:blipFill>
        <p:spPr>
          <a:xfrm>
            <a:off x="0" y="-66772"/>
            <a:ext cx="12192000" cy="4336847"/>
          </a:xfrm>
          <a:prstGeom prst="rect">
            <a:avLst/>
          </a:prstGeom>
          <a:ln w="12700">
            <a:miter lim="400000"/>
          </a:ln>
        </p:spPr>
      </p:pic>
      <p:sp>
        <p:nvSpPr>
          <p:cNvPr id="14" name="Shape 779">
            <a:extLst>
              <a:ext uri="{FF2B5EF4-FFF2-40B4-BE49-F238E27FC236}">
                <a16:creationId xmlns:a16="http://schemas.microsoft.com/office/drawing/2014/main" id="{0D8EE740-3025-DC4E-B32B-28A2EF4295B5}"/>
              </a:ext>
            </a:extLst>
          </p:cNvPr>
          <p:cNvSpPr>
            <a:spLocks noGrp="1"/>
          </p:cNvSpPr>
          <p:nvPr>
            <p:ph type="title" hasCustomPrompt="1"/>
          </p:nvPr>
        </p:nvSpPr>
        <p:spPr>
          <a:xfrm>
            <a:off x="385841" y="374127"/>
            <a:ext cx="11420319" cy="582924"/>
          </a:xfrm>
          <a:prstGeom prst="rect">
            <a:avLst/>
          </a:prstGeom>
        </p:spPr>
        <p:txBody>
          <a:bodyPr vert="horz" lIns="91440" tIns="45719" rIns="91440" bIns="45719" rtlCol="0" anchor="b">
            <a:noAutofit/>
          </a:bodyPr>
          <a:lstStyle>
            <a:lvl1pPr marL="0" indent="0">
              <a:defRPr sz="3800" spc="-15">
                <a:solidFill>
                  <a:schemeClr val="accent1"/>
                </a:solidFill>
              </a:defRPr>
            </a:lvl1pPr>
          </a:lstStyle>
          <a:p>
            <a:pPr marL="0" indent="0"/>
            <a:r>
              <a:rPr lang="en-US" sz="3600" dirty="0">
                <a:solidFill>
                  <a:srgbClr val="000000"/>
                </a:solidFill>
                <a:latin typeface="Garamond"/>
                <a:cs typeface="Garamond"/>
              </a:rPr>
              <a:t>Edit title</a:t>
            </a:r>
            <a:endParaRPr sz="3600" dirty="0">
              <a:solidFill>
                <a:schemeClr val="tx1"/>
              </a:solidFill>
              <a:latin typeface="+mj-lt"/>
              <a:cs typeface="Garamond"/>
            </a:endParaRPr>
          </a:p>
        </p:txBody>
      </p:sp>
      <p:sp>
        <p:nvSpPr>
          <p:cNvPr id="8" name="Slide Number Placeholder 3"/>
          <p:cNvSpPr>
            <a:spLocks noGrp="1"/>
          </p:cNvSpPr>
          <p:nvPr>
            <p:ph type="sldNum" sz="quarter" idx="10"/>
          </p:nvPr>
        </p:nvSpPr>
        <p:spPr>
          <a:xfrm>
            <a:off x="4970929" y="6356428"/>
            <a:ext cx="2743200" cy="365125"/>
          </a:xfrm>
        </p:spPr>
        <p:txBody>
          <a:bodyPr/>
          <a:lstStyle>
            <a:lvl1pPr algn="ctr">
              <a:defRPr/>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8892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3178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52425" indent="-352425">
              <a:buFont typeface="Wingdings" pitchFamily="2" charset="2"/>
              <a:buChar char="§"/>
              <a:tab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2/18/21</a:t>
            </a:fld>
            <a:endParaRPr lang="en-US" dirty="0"/>
          </a:p>
        </p:txBody>
      </p:sp>
      <p:sp>
        <p:nvSpPr>
          <p:cNvPr id="5" name="Footer Placeholder 4"/>
          <p:cNvSpPr>
            <a:spLocks noGrp="1"/>
          </p:cNvSpPr>
          <p:nvPr>
            <p:ph type="ftr" sz="quarter" idx="11"/>
          </p:nvPr>
        </p:nvSpPr>
        <p:spPr>
          <a:xfrm>
            <a:off x="6657974" y="6356350"/>
            <a:ext cx="1495425"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28B6D604-27D7-0F4C-AED4-1A07658C642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2887" y="5979296"/>
            <a:ext cx="1138759" cy="854606"/>
          </a:xfrm>
          <a:prstGeom prst="rect">
            <a:avLst/>
          </a:prstGeom>
        </p:spPr>
      </p:pic>
      <p:pic>
        <p:nvPicPr>
          <p:cNvPr id="8" name="Picture 7" descr="A picture containing shirt&#10;&#10;Description automatically generated">
            <a:extLst>
              <a:ext uri="{FF2B5EF4-FFF2-40B4-BE49-F238E27FC236}">
                <a16:creationId xmlns:a16="http://schemas.microsoft.com/office/drawing/2014/main" id="{28A52E3B-0AF3-9744-8288-5096251763CB}"/>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179518" y="5893826"/>
            <a:ext cx="1293338" cy="970613"/>
          </a:xfrm>
          <a:prstGeom prst="rect">
            <a:avLst/>
          </a:prstGeom>
        </p:spPr>
      </p:pic>
      <p:cxnSp>
        <p:nvCxnSpPr>
          <p:cNvPr id="9" name="Straight Connector 8">
            <a:extLst>
              <a:ext uri="{FF2B5EF4-FFF2-40B4-BE49-F238E27FC236}">
                <a16:creationId xmlns:a16="http://schemas.microsoft.com/office/drawing/2014/main" id="{264BB3DE-100F-934A-9714-38F118DF531D}"/>
              </a:ext>
            </a:extLst>
          </p:cNvPr>
          <p:cNvCxnSpPr>
            <a:cxnSpLocks/>
          </p:cNvCxnSpPr>
          <p:nvPr userDrawn="1"/>
        </p:nvCxnSpPr>
        <p:spPr>
          <a:xfrm>
            <a:off x="585788" y="5893826"/>
            <a:ext cx="109013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047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2/18/21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769089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2/18/21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882669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2/18/21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96122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2/18/21</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688970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2/18/21</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444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52425" indent="-352425">
              <a:buFont typeface="Wingdings" pitchFamily="2" charset="2"/>
              <a:buChar char="§"/>
              <a:tab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2/18/21</a:t>
            </a:fld>
            <a:endParaRPr lang="en-US" dirty="0"/>
          </a:p>
        </p:txBody>
      </p:sp>
      <p:sp>
        <p:nvSpPr>
          <p:cNvPr id="5" name="Footer Placeholder 4"/>
          <p:cNvSpPr>
            <a:spLocks noGrp="1"/>
          </p:cNvSpPr>
          <p:nvPr>
            <p:ph type="ftr" sz="quarter" idx="11"/>
          </p:nvPr>
        </p:nvSpPr>
        <p:spPr>
          <a:xfrm>
            <a:off x="6657974" y="6356350"/>
            <a:ext cx="1495425"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28B6D604-27D7-0F4C-AED4-1A07658C642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2887" y="5979296"/>
            <a:ext cx="1138759" cy="854606"/>
          </a:xfrm>
          <a:prstGeom prst="rect">
            <a:avLst/>
          </a:prstGeom>
        </p:spPr>
      </p:pic>
      <p:pic>
        <p:nvPicPr>
          <p:cNvPr id="8" name="Picture 7" descr="A picture containing shirt&#10;&#10;Description automatically generated">
            <a:extLst>
              <a:ext uri="{FF2B5EF4-FFF2-40B4-BE49-F238E27FC236}">
                <a16:creationId xmlns:a16="http://schemas.microsoft.com/office/drawing/2014/main" id="{28A52E3B-0AF3-9744-8288-5096251763CB}"/>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179518" y="5893826"/>
            <a:ext cx="1293338" cy="970613"/>
          </a:xfrm>
          <a:prstGeom prst="rect">
            <a:avLst/>
          </a:prstGeom>
        </p:spPr>
      </p:pic>
      <p:cxnSp>
        <p:nvCxnSpPr>
          <p:cNvPr id="9" name="Straight Connector 8">
            <a:extLst>
              <a:ext uri="{FF2B5EF4-FFF2-40B4-BE49-F238E27FC236}">
                <a16:creationId xmlns:a16="http://schemas.microsoft.com/office/drawing/2014/main" id="{264BB3DE-100F-934A-9714-38F118DF531D}"/>
              </a:ext>
            </a:extLst>
          </p:cNvPr>
          <p:cNvCxnSpPr>
            <a:cxnSpLocks/>
          </p:cNvCxnSpPr>
          <p:nvPr userDrawn="1"/>
        </p:nvCxnSpPr>
        <p:spPr>
          <a:xfrm>
            <a:off x="585788" y="5893826"/>
            <a:ext cx="109013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276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2/18/21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339347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2/18/21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0649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591722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445960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Screen Shot 2017-08-06 at 9.18.37 PM.png">
            <a:extLst>
              <a:ext uri="{FF2B5EF4-FFF2-40B4-BE49-F238E27FC236}">
                <a16:creationId xmlns:a16="http://schemas.microsoft.com/office/drawing/2014/main" id="{88A4A526-CAFB-4357-99C4-BB0CC602D6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990726"/>
            <a:ext cx="12192000" cy="4867275"/>
          </a:xfrm>
          <a:prstGeom prst="rect">
            <a:avLst/>
          </a:prstGeom>
        </p:spPr>
      </p:pic>
      <p:pic>
        <p:nvPicPr>
          <p:cNvPr id="13" name="pasted-image.pdf">
            <a:extLst>
              <a:ext uri="{FF2B5EF4-FFF2-40B4-BE49-F238E27FC236}">
                <a16:creationId xmlns:a16="http://schemas.microsoft.com/office/drawing/2014/main" id="{D05086A3-2FFC-5E4B-9F95-3AAFFFC4AC17}"/>
              </a:ext>
            </a:extLst>
          </p:cNvPr>
          <p:cNvPicPr>
            <a:picLocks noChangeAspect="1"/>
          </p:cNvPicPr>
          <p:nvPr userDrawn="1"/>
        </p:nvPicPr>
        <p:blipFill>
          <a:blip r:embed="rId3" cstate="print"/>
          <a:stretch>
            <a:fillRect/>
          </a:stretch>
        </p:blipFill>
        <p:spPr>
          <a:xfrm>
            <a:off x="0" y="140154"/>
            <a:ext cx="12220576" cy="4284209"/>
          </a:xfrm>
          <a:prstGeom prst="rect">
            <a:avLst/>
          </a:prstGeom>
          <a:ln w="12700">
            <a:miter lim="400000"/>
          </a:ln>
        </p:spPr>
      </p:pic>
      <p:sp>
        <p:nvSpPr>
          <p:cNvPr id="14" name="Shape 779">
            <a:extLst>
              <a:ext uri="{FF2B5EF4-FFF2-40B4-BE49-F238E27FC236}">
                <a16:creationId xmlns:a16="http://schemas.microsoft.com/office/drawing/2014/main" id="{0D8EE740-3025-DC4E-B32B-28A2EF4295B5}"/>
              </a:ext>
            </a:extLst>
          </p:cNvPr>
          <p:cNvSpPr>
            <a:spLocks noGrp="1"/>
          </p:cNvSpPr>
          <p:nvPr>
            <p:ph type="title" hasCustomPrompt="1"/>
          </p:nvPr>
        </p:nvSpPr>
        <p:spPr>
          <a:xfrm>
            <a:off x="385841" y="374127"/>
            <a:ext cx="11420319" cy="582924"/>
          </a:xfrm>
          <a:prstGeom prst="rect">
            <a:avLst/>
          </a:prstGeom>
        </p:spPr>
        <p:txBody>
          <a:bodyPr vert="horz" lIns="91440" tIns="45719" rIns="91440" bIns="45719" rtlCol="0" anchor="b">
            <a:noAutofit/>
          </a:bodyPr>
          <a:lstStyle>
            <a:lvl1pPr marL="0" indent="0">
              <a:defRPr sz="3800" spc="-15">
                <a:solidFill>
                  <a:schemeClr val="accent1"/>
                </a:solidFill>
                <a:latin typeface="Calibri" panose="020F0502020204030204" pitchFamily="34" charset="0"/>
                <a:cs typeface="Calibri" panose="020F0502020204030204" pitchFamily="34" charset="0"/>
              </a:defRPr>
            </a:lvl1pPr>
          </a:lstStyle>
          <a:p>
            <a:pPr marL="0" indent="0"/>
            <a:r>
              <a:rPr lang="en-US" sz="3600" dirty="0">
                <a:solidFill>
                  <a:srgbClr val="000000"/>
                </a:solidFill>
                <a:latin typeface="Garamond"/>
                <a:cs typeface="Garamond"/>
              </a:rPr>
              <a:t>Edit title</a:t>
            </a:r>
            <a:endParaRPr sz="3600" dirty="0">
              <a:solidFill>
                <a:schemeClr val="tx1"/>
              </a:solidFill>
              <a:latin typeface="+mj-lt"/>
              <a:cs typeface="Garamond"/>
            </a:endParaRPr>
          </a:p>
        </p:txBody>
      </p:sp>
    </p:spTree>
    <p:extLst>
      <p:ext uri="{BB962C8B-B14F-4D97-AF65-F5344CB8AC3E}">
        <p14:creationId xmlns:p14="http://schemas.microsoft.com/office/powerpoint/2010/main" val="519860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3" name="pasted-image.pdf">
            <a:extLst>
              <a:ext uri="{FF2B5EF4-FFF2-40B4-BE49-F238E27FC236}">
                <a16:creationId xmlns:a16="http://schemas.microsoft.com/office/drawing/2014/main" id="{D05086A3-2FFC-5E4B-9F95-3AAFFFC4AC17}"/>
              </a:ext>
            </a:extLst>
          </p:cNvPr>
          <p:cNvPicPr>
            <a:picLocks noChangeAspect="1"/>
          </p:cNvPicPr>
          <p:nvPr userDrawn="1"/>
        </p:nvPicPr>
        <p:blipFill>
          <a:blip r:embed="rId2" cstate="print"/>
          <a:stretch>
            <a:fillRect/>
          </a:stretch>
        </p:blipFill>
        <p:spPr>
          <a:xfrm>
            <a:off x="0" y="-66772"/>
            <a:ext cx="12192000" cy="4336847"/>
          </a:xfrm>
          <a:prstGeom prst="rect">
            <a:avLst/>
          </a:prstGeom>
          <a:ln w="12700">
            <a:miter lim="400000"/>
          </a:ln>
        </p:spPr>
      </p:pic>
      <p:sp>
        <p:nvSpPr>
          <p:cNvPr id="14" name="Shape 779">
            <a:extLst>
              <a:ext uri="{FF2B5EF4-FFF2-40B4-BE49-F238E27FC236}">
                <a16:creationId xmlns:a16="http://schemas.microsoft.com/office/drawing/2014/main" id="{0D8EE740-3025-DC4E-B32B-28A2EF4295B5}"/>
              </a:ext>
            </a:extLst>
          </p:cNvPr>
          <p:cNvSpPr>
            <a:spLocks noGrp="1"/>
          </p:cNvSpPr>
          <p:nvPr>
            <p:ph type="title" hasCustomPrompt="1"/>
          </p:nvPr>
        </p:nvSpPr>
        <p:spPr>
          <a:xfrm>
            <a:off x="385841" y="374127"/>
            <a:ext cx="11420319" cy="582924"/>
          </a:xfrm>
          <a:prstGeom prst="rect">
            <a:avLst/>
          </a:prstGeom>
        </p:spPr>
        <p:txBody>
          <a:bodyPr vert="horz" lIns="91440" tIns="45719" rIns="91440" bIns="45719" rtlCol="0" anchor="b">
            <a:noAutofit/>
          </a:bodyPr>
          <a:lstStyle>
            <a:lvl1pPr marL="0" indent="0">
              <a:defRPr sz="3800" spc="-15">
                <a:solidFill>
                  <a:schemeClr val="accent1"/>
                </a:solidFill>
              </a:defRPr>
            </a:lvl1pPr>
          </a:lstStyle>
          <a:p>
            <a:pPr marL="0" indent="0"/>
            <a:r>
              <a:rPr lang="en-US" sz="3600" dirty="0">
                <a:solidFill>
                  <a:srgbClr val="000000"/>
                </a:solidFill>
                <a:latin typeface="Garamond"/>
                <a:cs typeface="Garamond"/>
              </a:rPr>
              <a:t>Edit title</a:t>
            </a:r>
            <a:endParaRPr sz="3600" dirty="0">
              <a:solidFill>
                <a:schemeClr val="tx1"/>
              </a:solidFill>
              <a:latin typeface="+mj-lt"/>
              <a:cs typeface="Garamond"/>
            </a:endParaRPr>
          </a:p>
        </p:txBody>
      </p:sp>
      <p:sp>
        <p:nvSpPr>
          <p:cNvPr id="8" name="Slide Number Placeholder 3"/>
          <p:cNvSpPr>
            <a:spLocks noGrp="1"/>
          </p:cNvSpPr>
          <p:nvPr>
            <p:ph type="sldNum" sz="quarter" idx="10"/>
          </p:nvPr>
        </p:nvSpPr>
        <p:spPr>
          <a:xfrm>
            <a:off x="4970929" y="6356428"/>
            <a:ext cx="2743200" cy="365125"/>
          </a:xfrm>
        </p:spPr>
        <p:txBody>
          <a:bodyPr/>
          <a:lstStyle>
            <a:lvl1pPr algn="ctr">
              <a:defRPr/>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7478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67197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232671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725451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a:xfrm>
            <a:off x="4970929" y="6356428"/>
            <a:ext cx="2743200" cy="365125"/>
          </a:xfrm>
        </p:spPr>
        <p:txBody>
          <a:bodyPr/>
          <a:lstStyle>
            <a:lvl1pPr algn="ctr">
              <a:defRPr/>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695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2/18/21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310367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Screen Shot 2017-08-06 at 9.18.37 PM.png">
            <a:extLst>
              <a:ext uri="{FF2B5EF4-FFF2-40B4-BE49-F238E27FC236}">
                <a16:creationId xmlns:a16="http://schemas.microsoft.com/office/drawing/2014/main" id="{88A4A526-CAFB-4357-99C4-BB0CC602D6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037618"/>
            <a:ext cx="12192000" cy="4867275"/>
          </a:xfrm>
          <a:prstGeom prst="rect">
            <a:avLst/>
          </a:prstGeom>
        </p:spPr>
      </p:pic>
      <p:pic>
        <p:nvPicPr>
          <p:cNvPr id="13" name="pasted-image.pdf">
            <a:extLst>
              <a:ext uri="{FF2B5EF4-FFF2-40B4-BE49-F238E27FC236}">
                <a16:creationId xmlns:a16="http://schemas.microsoft.com/office/drawing/2014/main" id="{D05086A3-2FFC-5E4B-9F95-3AAFFFC4AC17}"/>
              </a:ext>
            </a:extLst>
          </p:cNvPr>
          <p:cNvPicPr>
            <a:picLocks noChangeAspect="1"/>
          </p:cNvPicPr>
          <p:nvPr userDrawn="1"/>
        </p:nvPicPr>
        <p:blipFill>
          <a:blip r:embed="rId3" cstate="print"/>
          <a:stretch>
            <a:fillRect/>
          </a:stretch>
        </p:blipFill>
        <p:spPr>
          <a:xfrm>
            <a:off x="1" y="28901"/>
            <a:ext cx="12207631" cy="4336847"/>
          </a:xfrm>
          <a:prstGeom prst="rect">
            <a:avLst/>
          </a:prstGeom>
          <a:ln w="12700">
            <a:miter lim="400000"/>
          </a:ln>
        </p:spPr>
      </p:pic>
      <p:pic>
        <p:nvPicPr>
          <p:cNvPr id="5" name="Picture 4" descr="A picture containing shirt&#10;&#10;Description automatically generated">
            <a:extLst>
              <a:ext uri="{FF2B5EF4-FFF2-40B4-BE49-F238E27FC236}">
                <a16:creationId xmlns:a16="http://schemas.microsoft.com/office/drawing/2014/main" id="{CA7BF5C1-3D5C-124D-8459-10FA446C154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285582" y="170085"/>
            <a:ext cx="3612858" cy="2262273"/>
          </a:xfrm>
          <a:prstGeom prst="rect">
            <a:avLst/>
          </a:prstGeom>
        </p:spPr>
      </p:pic>
      <p:sp>
        <p:nvSpPr>
          <p:cNvPr id="17" name="Title 16">
            <a:extLst>
              <a:ext uri="{FF2B5EF4-FFF2-40B4-BE49-F238E27FC236}">
                <a16:creationId xmlns:a16="http://schemas.microsoft.com/office/drawing/2014/main" id="{C2E80DB7-B809-3042-ADFD-271C4C693176}"/>
              </a:ext>
            </a:extLst>
          </p:cNvPr>
          <p:cNvSpPr>
            <a:spLocks noGrp="1"/>
          </p:cNvSpPr>
          <p:nvPr>
            <p:ph type="title"/>
          </p:nvPr>
        </p:nvSpPr>
        <p:spPr>
          <a:xfrm>
            <a:off x="174585" y="638441"/>
            <a:ext cx="10515600" cy="1325563"/>
          </a:xfrm>
        </p:spPr>
        <p:txBody>
          <a:bodyPr>
            <a:normAutofit/>
          </a:bodyPr>
          <a:lstStyle>
            <a:lvl1pPr>
              <a:defRPr sz="3800"/>
            </a:lvl1pPr>
          </a:lstStyle>
          <a:p>
            <a:r>
              <a:rPr lang="en-US" dirty="0"/>
              <a:t>Click to edit Master title style</a:t>
            </a:r>
          </a:p>
        </p:txBody>
      </p:sp>
      <p:sp>
        <p:nvSpPr>
          <p:cNvPr id="19" name="Text Placeholder 18">
            <a:extLst>
              <a:ext uri="{FF2B5EF4-FFF2-40B4-BE49-F238E27FC236}">
                <a16:creationId xmlns:a16="http://schemas.microsoft.com/office/drawing/2014/main" id="{9384AE6A-876F-7A4B-BBA3-1DD3B0EF1840}"/>
              </a:ext>
            </a:extLst>
          </p:cNvPr>
          <p:cNvSpPr>
            <a:spLocks noGrp="1"/>
          </p:cNvSpPr>
          <p:nvPr>
            <p:ph type="body" sz="quarter" idx="10" hasCustomPrompt="1"/>
          </p:nvPr>
        </p:nvSpPr>
        <p:spPr>
          <a:xfrm>
            <a:off x="174585" y="2093325"/>
            <a:ext cx="6604000" cy="960438"/>
          </a:xfrm>
        </p:spPr>
        <p:txBody>
          <a:bodyPr>
            <a:normAutofit/>
          </a:bodyPr>
          <a:lstStyle>
            <a:lvl1pPr marL="0" indent="0">
              <a:buNone/>
              <a:defRPr sz="3200"/>
            </a:lvl1pPr>
          </a:lstStyle>
          <a:p>
            <a:pPr lvl="0"/>
            <a:r>
              <a:rPr lang="en-US" dirty="0"/>
              <a:t>Insert text here</a:t>
            </a:r>
          </a:p>
          <a:p>
            <a:pPr lvl="0"/>
            <a:r>
              <a:rPr lang="en-US" dirty="0"/>
              <a:t>Add date here</a:t>
            </a:r>
          </a:p>
        </p:txBody>
      </p:sp>
    </p:spTree>
    <p:extLst>
      <p:ext uri="{BB962C8B-B14F-4D97-AF65-F5344CB8AC3E}">
        <p14:creationId xmlns:p14="http://schemas.microsoft.com/office/powerpoint/2010/main" val="3555205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8F1F3-5D55-0049-8AE9-9A19435A1C14}"/>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000" b="0">
                <a:latin typeface="+mn-lt"/>
              </a:defRPr>
            </a:lvl1pPr>
          </a:lstStyle>
          <a:p>
            <a:r>
              <a:rPr lang="en-US" dirty="0"/>
              <a:t>Click to edit Master text style</a:t>
            </a:r>
          </a:p>
        </p:txBody>
      </p:sp>
      <p:sp>
        <p:nvSpPr>
          <p:cNvPr id="8" name="Slide Number Placeholder 5">
            <a:extLst>
              <a:ext uri="{FF2B5EF4-FFF2-40B4-BE49-F238E27FC236}">
                <a16:creationId xmlns:a16="http://schemas.microsoft.com/office/drawing/2014/main" id="{A379C0B0-5B1C-384F-B052-03089C9D1744}"/>
              </a:ext>
            </a:extLst>
          </p:cNvPr>
          <p:cNvSpPr>
            <a:spLocks noGrp="1"/>
          </p:cNvSpPr>
          <p:nvPr>
            <p:ph type="sldNum" sz="quarter" idx="12"/>
          </p:nvPr>
        </p:nvSpPr>
        <p:spPr>
          <a:xfrm>
            <a:off x="5793445"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5867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32E0-603A-EA49-BF2C-DE8351BC0F2D}"/>
              </a:ext>
            </a:extLst>
          </p:cNvPr>
          <p:cNvSpPr>
            <a:spLocks noGrp="1"/>
          </p:cNvSpPr>
          <p:nvPr>
            <p:ph type="title"/>
          </p:nvPr>
        </p:nvSpPr>
        <p:spPr>
          <a:xfrm>
            <a:off x="576299" y="-5274"/>
            <a:ext cx="11134356" cy="1325563"/>
          </a:xfrm>
          <a:prstGeom prst="rect">
            <a:avLst/>
          </a:prstGeom>
        </p:spPr>
        <p:txBody>
          <a:bodyPr>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1E12A2-AE3E-2F41-AF93-AF1FB555ACA9}"/>
              </a:ext>
            </a:extLst>
          </p:cNvPr>
          <p:cNvSpPr>
            <a:spLocks noGrp="1"/>
          </p:cNvSpPr>
          <p:nvPr>
            <p:ph idx="1"/>
          </p:nvPr>
        </p:nvSpPr>
        <p:spPr>
          <a:xfrm>
            <a:off x="576299" y="1446835"/>
            <a:ext cx="11134356" cy="4730128"/>
          </a:xfrm>
        </p:spPr>
        <p:txBody>
          <a:bodyPr>
            <a:normAutofit/>
          </a:bodyPr>
          <a:lstStyle>
            <a:lvl1pPr>
              <a:defRPr sz="2400"/>
            </a:lvl1pPr>
            <a:lvl2pPr>
              <a:defRPr sz="2400"/>
            </a:lvl2pPr>
            <a:lvl3pPr marL="971550" indent="-285750">
              <a:buFont typeface="System Font Regular"/>
              <a:buChar char="-"/>
              <a:defRPr sz="2400"/>
            </a:lvl3pPr>
          </a:lstStyle>
          <a:p>
            <a:pPr lvl="0"/>
            <a:r>
              <a:rPr lang="en-US" dirty="0"/>
              <a:t>Click to edit Master text styles</a:t>
            </a:r>
          </a:p>
          <a:p>
            <a:pPr lvl="1"/>
            <a:r>
              <a:rPr lang="en-US" dirty="0"/>
              <a:t>Second level</a:t>
            </a:r>
          </a:p>
          <a:p>
            <a:pPr lvl="2"/>
            <a:r>
              <a:rPr lang="en-US" dirty="0"/>
              <a:t>Third level</a:t>
            </a:r>
          </a:p>
        </p:txBody>
      </p:sp>
      <p:cxnSp>
        <p:nvCxnSpPr>
          <p:cNvPr id="9" name="Straight Connector 8">
            <a:extLst>
              <a:ext uri="{FF2B5EF4-FFF2-40B4-BE49-F238E27FC236}">
                <a16:creationId xmlns:a16="http://schemas.microsoft.com/office/drawing/2014/main" id="{73F93771-3D16-B045-B963-100A8AEBB484}"/>
              </a:ext>
            </a:extLst>
          </p:cNvPr>
          <p:cNvCxnSpPr/>
          <p:nvPr userDrawn="1"/>
        </p:nvCxnSpPr>
        <p:spPr>
          <a:xfrm>
            <a:off x="576299" y="6054709"/>
            <a:ext cx="111343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3A13B0F4-9BCC-254A-8D30-FF595B8EE77E}"/>
              </a:ext>
            </a:extLst>
          </p:cNvPr>
          <p:cNvSpPr>
            <a:spLocks noGrp="1"/>
          </p:cNvSpPr>
          <p:nvPr>
            <p:ph type="sldNum" sz="quarter" idx="12"/>
          </p:nvPr>
        </p:nvSpPr>
        <p:spPr>
          <a:xfrm>
            <a:off x="5600306"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0895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F5C8-A8EA-1644-8AD3-37A6BB18A0C2}"/>
              </a:ext>
            </a:extLst>
          </p:cNvPr>
          <p:cNvSpPr>
            <a:spLocks noGrp="1"/>
          </p:cNvSpPr>
          <p:nvPr>
            <p:ph type="title"/>
          </p:nvPr>
        </p:nvSpPr>
        <p:spPr>
          <a:xfrm>
            <a:off x="516835" y="1709740"/>
            <a:ext cx="11171582" cy="2852737"/>
          </a:xfrm>
          <a:prstGeom prst="rect">
            <a:avLst/>
          </a:prstGeo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943329DF-707B-5C41-A140-9BAE6B0FB139}"/>
              </a:ext>
            </a:extLst>
          </p:cNvPr>
          <p:cNvSpPr>
            <a:spLocks noGrp="1"/>
          </p:cNvSpPr>
          <p:nvPr>
            <p:ph type="body" idx="1"/>
          </p:nvPr>
        </p:nvSpPr>
        <p:spPr>
          <a:xfrm>
            <a:off x="516835" y="4589465"/>
            <a:ext cx="11171582" cy="1500187"/>
          </a:xfrm>
        </p:spPr>
        <p:txBody>
          <a:bodyPr>
            <a:normAutofit/>
          </a:bodyPr>
          <a:lstStyle>
            <a:lvl1pPr marL="0" indent="0">
              <a:buNone/>
              <a:defRPr sz="3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222A4448-87D3-CB41-98FB-F8A8D2CAC0D9}"/>
              </a:ext>
            </a:extLst>
          </p:cNvPr>
          <p:cNvSpPr>
            <a:spLocks noGrp="1"/>
          </p:cNvSpPr>
          <p:nvPr>
            <p:ph type="sldNum" sz="quarter" idx="12"/>
          </p:nvPr>
        </p:nvSpPr>
        <p:spPr>
          <a:xfrm>
            <a:off x="5600306"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557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758B-D16D-1D41-BD5D-61DA49209F1F}"/>
              </a:ext>
            </a:extLst>
          </p:cNvPr>
          <p:cNvSpPr>
            <a:spLocks noGrp="1"/>
          </p:cNvSpPr>
          <p:nvPr>
            <p:ph type="title"/>
          </p:nvPr>
        </p:nvSpPr>
        <p:spPr>
          <a:xfrm>
            <a:off x="516835" y="365127"/>
            <a:ext cx="11184835" cy="1325563"/>
          </a:xfrm>
          <a:prstGeom prst="rect">
            <a:avLst/>
          </a:prstGeom>
        </p:spPr>
        <p:txBody>
          <a:bodyPr>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962D416-21F7-284F-9B36-54249C9DA981}"/>
              </a:ext>
            </a:extLst>
          </p:cNvPr>
          <p:cNvSpPr>
            <a:spLocks noGrp="1"/>
          </p:cNvSpPr>
          <p:nvPr>
            <p:ph sz="half" idx="1"/>
          </p:nvPr>
        </p:nvSpPr>
        <p:spPr>
          <a:xfrm>
            <a:off x="516835" y="1825625"/>
            <a:ext cx="5502965" cy="4351338"/>
          </a:xfrm>
        </p:spPr>
        <p:txBody>
          <a:bodyPr>
            <a:normAutofit/>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7958A0DC-30EE-454B-86DF-5FB6C1093032}"/>
              </a:ext>
            </a:extLst>
          </p:cNvPr>
          <p:cNvSpPr>
            <a:spLocks noGrp="1"/>
          </p:cNvSpPr>
          <p:nvPr>
            <p:ph sz="half" idx="2"/>
          </p:nvPr>
        </p:nvSpPr>
        <p:spPr>
          <a:xfrm>
            <a:off x="6172200" y="1825625"/>
            <a:ext cx="5529470" cy="4351338"/>
          </a:xfrm>
        </p:spPr>
        <p:txBody>
          <a:bodyPr>
            <a:normAutofit/>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8A95436C-0BCB-9440-9A6E-FC21EB98CC4A}"/>
              </a:ext>
            </a:extLst>
          </p:cNvPr>
          <p:cNvSpPr>
            <a:spLocks noGrp="1"/>
          </p:cNvSpPr>
          <p:nvPr>
            <p:ph type="sldNum" sz="quarter" idx="12"/>
          </p:nvPr>
        </p:nvSpPr>
        <p:spPr>
          <a:xfrm>
            <a:off x="5878095"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3017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5ABE-D8F3-F34F-849F-61B36CD8579F}"/>
              </a:ext>
            </a:extLst>
          </p:cNvPr>
          <p:cNvSpPr>
            <a:spLocks noGrp="1"/>
          </p:cNvSpPr>
          <p:nvPr>
            <p:ph type="title"/>
          </p:nvPr>
        </p:nvSpPr>
        <p:spPr>
          <a:xfrm>
            <a:off x="569843" y="365127"/>
            <a:ext cx="11184834" cy="1325563"/>
          </a:xfrm>
          <a:prstGeom prst="rect">
            <a:avLst/>
          </a:prstGeom>
        </p:spPr>
        <p:txBody>
          <a:bodyPr>
            <a:normAutofit/>
          </a:bodyPr>
          <a:lstStyle>
            <a:lvl1pPr>
              <a:defRPr sz="3200"/>
            </a:lvl1pPr>
          </a:lstStyle>
          <a:p>
            <a:r>
              <a:rPr lang="en-US" dirty="0"/>
              <a:t>Click to edit Master title style</a:t>
            </a:r>
          </a:p>
        </p:txBody>
      </p:sp>
      <p:sp>
        <p:nvSpPr>
          <p:cNvPr id="3" name="Text Placeholder 2">
            <a:extLst>
              <a:ext uri="{FF2B5EF4-FFF2-40B4-BE49-F238E27FC236}">
                <a16:creationId xmlns:a16="http://schemas.microsoft.com/office/drawing/2014/main" id="{6F244C84-074A-C04C-B1FF-CAD5EF873147}"/>
              </a:ext>
            </a:extLst>
          </p:cNvPr>
          <p:cNvSpPr>
            <a:spLocks noGrp="1"/>
          </p:cNvSpPr>
          <p:nvPr>
            <p:ph type="body" idx="1"/>
          </p:nvPr>
        </p:nvSpPr>
        <p:spPr>
          <a:xfrm>
            <a:off x="569843" y="1681163"/>
            <a:ext cx="5427734" cy="823912"/>
          </a:xfrm>
        </p:spPr>
        <p:txBody>
          <a:bodyPr anchor="b">
            <a:normAutofit/>
          </a:bodyPr>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B71748B-A67C-A04D-8B1D-81F6DC68524C}"/>
              </a:ext>
            </a:extLst>
          </p:cNvPr>
          <p:cNvSpPr>
            <a:spLocks noGrp="1"/>
          </p:cNvSpPr>
          <p:nvPr>
            <p:ph sz="half" idx="2"/>
          </p:nvPr>
        </p:nvSpPr>
        <p:spPr>
          <a:xfrm>
            <a:off x="569843" y="2505075"/>
            <a:ext cx="5427733" cy="3684588"/>
          </a:xfrm>
        </p:spPr>
        <p:txBody>
          <a:bodyPr>
            <a:normAutofit/>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3AC2E592-6E8F-FA44-8F30-5A33E1A5887A}"/>
              </a:ext>
            </a:extLst>
          </p:cNvPr>
          <p:cNvSpPr>
            <a:spLocks noGrp="1"/>
          </p:cNvSpPr>
          <p:nvPr>
            <p:ph type="body" sz="quarter" idx="3"/>
          </p:nvPr>
        </p:nvSpPr>
        <p:spPr>
          <a:xfrm>
            <a:off x="6172201" y="1681163"/>
            <a:ext cx="5582476" cy="823912"/>
          </a:xfrm>
        </p:spPr>
        <p:txBody>
          <a:bodyPr anchor="b">
            <a:normAutofit/>
          </a:bodyPr>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4D0B72D-4E59-DB4A-AF8D-E273861DC389}"/>
              </a:ext>
            </a:extLst>
          </p:cNvPr>
          <p:cNvSpPr>
            <a:spLocks noGrp="1"/>
          </p:cNvSpPr>
          <p:nvPr>
            <p:ph sz="quarter" idx="4"/>
          </p:nvPr>
        </p:nvSpPr>
        <p:spPr>
          <a:xfrm>
            <a:off x="6172200" y="2505075"/>
            <a:ext cx="5582477" cy="3684588"/>
          </a:xfrm>
        </p:spPr>
        <p:txBody>
          <a:bodyPr>
            <a:normAutofit/>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82221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63458-02F0-314C-A5B9-132EE0006109}"/>
              </a:ext>
            </a:extLst>
          </p:cNvPr>
          <p:cNvSpPr>
            <a:spLocks noGrp="1"/>
          </p:cNvSpPr>
          <p:nvPr>
            <p:ph type="title"/>
          </p:nvPr>
        </p:nvSpPr>
        <p:spPr>
          <a:xfrm>
            <a:off x="556591" y="365127"/>
            <a:ext cx="11277600" cy="1325563"/>
          </a:xfrm>
          <a:prstGeom prst="rect">
            <a:avLst/>
          </a:prstGeom>
        </p:spPr>
        <p:txBody>
          <a:bodyPr>
            <a:normAutofit/>
          </a:bodyPr>
          <a:lstStyle>
            <a:lvl1pPr>
              <a:defRPr sz="3200"/>
            </a:lvl1pPr>
          </a:lstStyle>
          <a:p>
            <a:r>
              <a:rPr lang="en-US" dirty="0"/>
              <a:t>Click to edit Master title style</a:t>
            </a:r>
          </a:p>
        </p:txBody>
      </p:sp>
      <p:sp>
        <p:nvSpPr>
          <p:cNvPr id="7" name="Footer Placeholder 6">
            <a:extLst>
              <a:ext uri="{FF2B5EF4-FFF2-40B4-BE49-F238E27FC236}">
                <a16:creationId xmlns:a16="http://schemas.microsoft.com/office/drawing/2014/main" id="{61C40ABC-AD78-F241-83D0-64ABFFA76050}"/>
              </a:ext>
            </a:extLst>
          </p:cNvPr>
          <p:cNvSpPr>
            <a:spLocks noGrp="1"/>
          </p:cNvSpPr>
          <p:nvPr>
            <p:ph type="ftr" sz="quarter" idx="10"/>
          </p:nvPr>
        </p:nvSpPr>
        <p:spPr/>
        <p:txBody>
          <a:bodyPr/>
          <a:lstStyle/>
          <a:p>
            <a:endParaRPr lang="en-US" dirty="0"/>
          </a:p>
        </p:txBody>
      </p:sp>
      <p:sp>
        <p:nvSpPr>
          <p:cNvPr id="3" name="TextBox 2">
            <a:extLst>
              <a:ext uri="{FF2B5EF4-FFF2-40B4-BE49-F238E27FC236}">
                <a16:creationId xmlns:a16="http://schemas.microsoft.com/office/drawing/2014/main" id="{BE065693-DC3A-D74E-A17E-5A87AA0041D3}"/>
              </a:ext>
            </a:extLst>
          </p:cNvPr>
          <p:cNvSpPr txBox="1"/>
          <p:nvPr userDrawn="1"/>
        </p:nvSpPr>
        <p:spPr>
          <a:xfrm>
            <a:off x="742123" y="2068975"/>
            <a:ext cx="11092068" cy="830997"/>
          </a:xfrm>
          <a:prstGeom prst="rect">
            <a:avLst/>
          </a:prstGeom>
          <a:noFill/>
        </p:spPr>
        <p:txBody>
          <a:bodyPr wrap="square" rtlCol="0">
            <a:spAutoFit/>
          </a:bodyPr>
          <a:lstStyle/>
          <a:p>
            <a:r>
              <a:rPr lang="en-US" sz="2400" dirty="0"/>
              <a:t>Add text</a:t>
            </a:r>
          </a:p>
          <a:p>
            <a:endParaRPr lang="en-US" sz="2400" dirty="0"/>
          </a:p>
        </p:txBody>
      </p:sp>
    </p:spTree>
    <p:extLst>
      <p:ext uri="{BB962C8B-B14F-4D97-AF65-F5344CB8AC3E}">
        <p14:creationId xmlns:p14="http://schemas.microsoft.com/office/powerpoint/2010/main" val="3613793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24065-1BE0-5F42-B9B0-6602DD9A26FD}"/>
              </a:ext>
            </a:extLst>
          </p:cNvPr>
          <p:cNvSpPr>
            <a:spLocks noGrp="1"/>
          </p:cNvSpPr>
          <p:nvPr>
            <p:ph type="title"/>
          </p:nvPr>
        </p:nvSpPr>
        <p:spPr>
          <a:xfrm>
            <a:off x="609600" y="457200"/>
            <a:ext cx="4162425" cy="1600200"/>
          </a:xfrm>
          <a:prstGeom prst="rect">
            <a:avLst/>
          </a:prstGeo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64B5732-F755-744C-A45F-7FD03D29EC3B}"/>
              </a:ext>
            </a:extLst>
          </p:cNvPr>
          <p:cNvSpPr>
            <a:spLocks noGrp="1"/>
          </p:cNvSpPr>
          <p:nvPr>
            <p:ph idx="1"/>
          </p:nvPr>
        </p:nvSpPr>
        <p:spPr>
          <a:xfrm>
            <a:off x="5183187" y="987427"/>
            <a:ext cx="6505229" cy="4873625"/>
          </a:xfrm>
        </p:spPr>
        <p:txBody>
          <a:bodyPr>
            <a:normAutofit/>
          </a:bodyPr>
          <a:lstStyle>
            <a:lvl1pPr>
              <a:defRPr sz="2400"/>
            </a:lvl1pPr>
            <a:lvl2pPr>
              <a:defRPr sz="2400"/>
            </a:lvl2pPr>
            <a:lvl3pPr>
              <a:defRPr sz="24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0ABB99BE-E567-134B-9D1E-B0C627404E67}"/>
              </a:ext>
            </a:extLst>
          </p:cNvPr>
          <p:cNvSpPr>
            <a:spLocks noGrp="1"/>
          </p:cNvSpPr>
          <p:nvPr>
            <p:ph type="body" sz="half" idx="2"/>
          </p:nvPr>
        </p:nvSpPr>
        <p:spPr>
          <a:xfrm>
            <a:off x="609600" y="2057400"/>
            <a:ext cx="4162425" cy="3811588"/>
          </a:xfrm>
        </p:spPr>
        <p:txBody>
          <a:bodyPr>
            <a:norm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FDF10782-01D2-464D-AA34-1EEA8A73EC33}"/>
              </a:ext>
            </a:extLst>
          </p:cNvPr>
          <p:cNvSpPr>
            <a:spLocks noGrp="1"/>
          </p:cNvSpPr>
          <p:nvPr>
            <p:ph type="sldNum" sz="quarter" idx="12"/>
          </p:nvPr>
        </p:nvSpPr>
        <p:spPr>
          <a:xfrm>
            <a:off x="5600306"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7605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697F-B1DC-0243-940B-965DB6F414E7}"/>
              </a:ext>
            </a:extLst>
          </p:cNvPr>
          <p:cNvSpPr>
            <a:spLocks noGrp="1"/>
          </p:cNvSpPr>
          <p:nvPr>
            <p:ph type="title"/>
          </p:nvPr>
        </p:nvSpPr>
        <p:spPr>
          <a:xfrm>
            <a:off x="596348" y="457200"/>
            <a:ext cx="4175677" cy="1600200"/>
          </a:xfrm>
          <a:prstGeom prst="rect">
            <a:avLst/>
          </a:prstGeom>
        </p:spPr>
        <p:txBody>
          <a:bodyPr anchor="b">
            <a:normAutofit/>
          </a:bodyPr>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EA3874B6-6FC4-DA42-9C71-C9A8363721C3}"/>
              </a:ext>
            </a:extLst>
          </p:cNvPr>
          <p:cNvSpPr>
            <a:spLocks noGrp="1"/>
          </p:cNvSpPr>
          <p:nvPr>
            <p:ph type="pic" idx="1"/>
          </p:nvPr>
        </p:nvSpPr>
        <p:spPr>
          <a:xfrm>
            <a:off x="5183188" y="987427"/>
            <a:ext cx="6518482"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1B46AF74-CF61-EB43-B338-B121C475BBD2}"/>
              </a:ext>
            </a:extLst>
          </p:cNvPr>
          <p:cNvSpPr>
            <a:spLocks noGrp="1"/>
          </p:cNvSpPr>
          <p:nvPr>
            <p:ph type="body" sz="half" idx="2"/>
          </p:nvPr>
        </p:nvSpPr>
        <p:spPr>
          <a:xfrm>
            <a:off x="596348" y="2057400"/>
            <a:ext cx="4175677" cy="3811588"/>
          </a:xfrm>
        </p:spPr>
        <p:txBody>
          <a:bodyPr>
            <a:norm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F12A7BC3-5379-3343-9052-618D19605C71}"/>
              </a:ext>
            </a:extLst>
          </p:cNvPr>
          <p:cNvSpPr>
            <a:spLocks noGrp="1"/>
          </p:cNvSpPr>
          <p:nvPr>
            <p:ph type="sldNum" sz="quarter" idx="12"/>
          </p:nvPr>
        </p:nvSpPr>
        <p:spPr>
          <a:xfrm>
            <a:off x="5600306" y="6323623"/>
            <a:ext cx="605111" cy="365125"/>
          </a:xfrm>
          <a:prstGeom prst="rect">
            <a:avLst/>
          </a:prstGeom>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7567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1BB14-1391-7C4E-959A-7CF52303762E}"/>
              </a:ext>
            </a:extLst>
          </p:cNvPr>
          <p:cNvSpPr>
            <a:spLocks noGrp="1"/>
          </p:cNvSpPr>
          <p:nvPr>
            <p:ph type="title"/>
          </p:nvPr>
        </p:nvSpPr>
        <p:spPr>
          <a:xfrm>
            <a:off x="569843" y="365127"/>
            <a:ext cx="11105322" cy="1325563"/>
          </a:xfrm>
          <a:prstGeom prst="rect">
            <a:avLst/>
          </a:prstGeom>
        </p:spPr>
        <p:txBody>
          <a:bodyPr>
            <a:normAutofit/>
          </a:bodyPr>
          <a:lstStyle>
            <a:lvl1pPr>
              <a:defRPr sz="3200"/>
            </a:lvl1pPr>
          </a:lstStyle>
          <a:p>
            <a:r>
              <a:rPr lang="en-US" dirty="0"/>
              <a:t>Click to edit Master title style</a:t>
            </a:r>
          </a:p>
        </p:txBody>
      </p:sp>
      <p:sp>
        <p:nvSpPr>
          <p:cNvPr id="3" name="Vertical Text Placeholder 2">
            <a:extLst>
              <a:ext uri="{FF2B5EF4-FFF2-40B4-BE49-F238E27FC236}">
                <a16:creationId xmlns:a16="http://schemas.microsoft.com/office/drawing/2014/main" id="{8F0BA346-F770-274B-A2DA-1F90B660F248}"/>
              </a:ext>
            </a:extLst>
          </p:cNvPr>
          <p:cNvSpPr>
            <a:spLocks noGrp="1"/>
          </p:cNvSpPr>
          <p:nvPr>
            <p:ph type="body" orient="vert" idx="1"/>
          </p:nvPr>
        </p:nvSpPr>
        <p:spPr>
          <a:xfrm>
            <a:off x="569843" y="1825625"/>
            <a:ext cx="11105322" cy="4351338"/>
          </a:xfrm>
        </p:spPr>
        <p:txBody>
          <a:bodyPr vert="eaVert">
            <a:normAutofit/>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6E43AB16-B190-9F4D-9988-3E78C126D1DE}"/>
              </a:ext>
            </a:extLst>
          </p:cNvPr>
          <p:cNvSpPr>
            <a:spLocks noGrp="1"/>
          </p:cNvSpPr>
          <p:nvPr>
            <p:ph type="sldNum" sz="quarter" idx="12"/>
          </p:nvPr>
        </p:nvSpPr>
        <p:spPr>
          <a:xfrm>
            <a:off x="5600306"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391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2/18/21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310627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2/18/21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0410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Screen Shot 2017-08-06 at 9.18.37 PM.png">
            <a:extLst>
              <a:ext uri="{FF2B5EF4-FFF2-40B4-BE49-F238E27FC236}">
                <a16:creationId xmlns:a16="http://schemas.microsoft.com/office/drawing/2014/main" id="{88A4A526-CAFB-4357-99C4-BB0CC602D6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037618"/>
            <a:ext cx="12192000" cy="4867275"/>
          </a:xfrm>
          <a:prstGeom prst="rect">
            <a:avLst/>
          </a:prstGeom>
        </p:spPr>
      </p:pic>
      <p:pic>
        <p:nvPicPr>
          <p:cNvPr id="13" name="pasted-image.pdf">
            <a:extLst>
              <a:ext uri="{FF2B5EF4-FFF2-40B4-BE49-F238E27FC236}">
                <a16:creationId xmlns:a16="http://schemas.microsoft.com/office/drawing/2014/main" id="{D05086A3-2FFC-5E4B-9F95-3AAFFFC4AC17}"/>
              </a:ext>
            </a:extLst>
          </p:cNvPr>
          <p:cNvPicPr>
            <a:picLocks noChangeAspect="1"/>
          </p:cNvPicPr>
          <p:nvPr userDrawn="1"/>
        </p:nvPicPr>
        <p:blipFill>
          <a:blip r:embed="rId3" cstate="print"/>
          <a:stretch>
            <a:fillRect/>
          </a:stretch>
        </p:blipFill>
        <p:spPr>
          <a:xfrm>
            <a:off x="1" y="28901"/>
            <a:ext cx="12207631" cy="4336847"/>
          </a:xfrm>
          <a:prstGeom prst="rect">
            <a:avLst/>
          </a:prstGeom>
          <a:ln w="12700">
            <a:miter lim="400000"/>
          </a:ln>
        </p:spPr>
      </p:pic>
      <p:pic>
        <p:nvPicPr>
          <p:cNvPr id="5" name="Picture 4" descr="A picture containing shirt&#10;&#10;Description automatically generated">
            <a:extLst>
              <a:ext uri="{FF2B5EF4-FFF2-40B4-BE49-F238E27FC236}">
                <a16:creationId xmlns:a16="http://schemas.microsoft.com/office/drawing/2014/main" id="{CA7BF5C1-3D5C-124D-8459-10FA446C154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285582" y="170085"/>
            <a:ext cx="3612858" cy="2262273"/>
          </a:xfrm>
          <a:prstGeom prst="rect">
            <a:avLst/>
          </a:prstGeom>
        </p:spPr>
      </p:pic>
      <p:sp>
        <p:nvSpPr>
          <p:cNvPr id="17" name="Title 16">
            <a:extLst>
              <a:ext uri="{FF2B5EF4-FFF2-40B4-BE49-F238E27FC236}">
                <a16:creationId xmlns:a16="http://schemas.microsoft.com/office/drawing/2014/main" id="{C2E80DB7-B809-3042-ADFD-271C4C693176}"/>
              </a:ext>
            </a:extLst>
          </p:cNvPr>
          <p:cNvSpPr>
            <a:spLocks noGrp="1"/>
          </p:cNvSpPr>
          <p:nvPr>
            <p:ph type="title"/>
          </p:nvPr>
        </p:nvSpPr>
        <p:spPr>
          <a:xfrm>
            <a:off x="174585" y="638441"/>
            <a:ext cx="10515600" cy="1325563"/>
          </a:xfrm>
        </p:spPr>
        <p:txBody>
          <a:bodyPr>
            <a:normAutofit/>
          </a:bodyPr>
          <a:lstStyle>
            <a:lvl1pPr>
              <a:defRPr sz="3800"/>
            </a:lvl1pPr>
          </a:lstStyle>
          <a:p>
            <a:r>
              <a:rPr lang="en-US" dirty="0"/>
              <a:t>Click to edit Master title style</a:t>
            </a:r>
          </a:p>
        </p:txBody>
      </p:sp>
      <p:sp>
        <p:nvSpPr>
          <p:cNvPr id="19" name="Text Placeholder 18">
            <a:extLst>
              <a:ext uri="{FF2B5EF4-FFF2-40B4-BE49-F238E27FC236}">
                <a16:creationId xmlns:a16="http://schemas.microsoft.com/office/drawing/2014/main" id="{9384AE6A-876F-7A4B-BBA3-1DD3B0EF1840}"/>
              </a:ext>
            </a:extLst>
          </p:cNvPr>
          <p:cNvSpPr>
            <a:spLocks noGrp="1"/>
          </p:cNvSpPr>
          <p:nvPr>
            <p:ph type="body" sz="quarter" idx="10" hasCustomPrompt="1"/>
          </p:nvPr>
        </p:nvSpPr>
        <p:spPr>
          <a:xfrm>
            <a:off x="174585" y="2093325"/>
            <a:ext cx="6604000" cy="960438"/>
          </a:xfrm>
        </p:spPr>
        <p:txBody>
          <a:bodyPr>
            <a:normAutofit/>
          </a:bodyPr>
          <a:lstStyle>
            <a:lvl1pPr marL="0" indent="0">
              <a:buNone/>
              <a:defRPr sz="3200"/>
            </a:lvl1pPr>
          </a:lstStyle>
          <a:p>
            <a:pPr lvl="0"/>
            <a:r>
              <a:rPr lang="en-US" dirty="0"/>
              <a:t>Insert text here</a:t>
            </a:r>
          </a:p>
          <a:p>
            <a:pPr lvl="0"/>
            <a:r>
              <a:rPr lang="en-US" dirty="0"/>
              <a:t>Add date here</a:t>
            </a:r>
          </a:p>
        </p:txBody>
      </p:sp>
    </p:spTree>
    <p:extLst>
      <p:ext uri="{BB962C8B-B14F-4D97-AF65-F5344CB8AC3E}">
        <p14:creationId xmlns:p14="http://schemas.microsoft.com/office/powerpoint/2010/main" val="1239455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8F1F3-5D55-0049-8AE9-9A19435A1C14}"/>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000" b="0">
                <a:latin typeface="+mn-lt"/>
              </a:defRPr>
            </a:lvl1pPr>
          </a:lstStyle>
          <a:p>
            <a:r>
              <a:rPr lang="en-US" dirty="0"/>
              <a:t>Click to edit Master text style</a:t>
            </a:r>
          </a:p>
        </p:txBody>
      </p:sp>
      <p:sp>
        <p:nvSpPr>
          <p:cNvPr id="8" name="Slide Number Placeholder 5">
            <a:extLst>
              <a:ext uri="{FF2B5EF4-FFF2-40B4-BE49-F238E27FC236}">
                <a16:creationId xmlns:a16="http://schemas.microsoft.com/office/drawing/2014/main" id="{A379C0B0-5B1C-384F-B052-03089C9D1744}"/>
              </a:ext>
            </a:extLst>
          </p:cNvPr>
          <p:cNvSpPr>
            <a:spLocks noGrp="1"/>
          </p:cNvSpPr>
          <p:nvPr>
            <p:ph type="sldNum" sz="quarter" idx="12"/>
          </p:nvPr>
        </p:nvSpPr>
        <p:spPr>
          <a:xfrm>
            <a:off x="5793445"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8887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32E0-603A-EA49-BF2C-DE8351BC0F2D}"/>
              </a:ext>
            </a:extLst>
          </p:cNvPr>
          <p:cNvSpPr>
            <a:spLocks noGrp="1"/>
          </p:cNvSpPr>
          <p:nvPr>
            <p:ph type="title"/>
          </p:nvPr>
        </p:nvSpPr>
        <p:spPr>
          <a:xfrm>
            <a:off x="576299" y="-5274"/>
            <a:ext cx="11134356" cy="1325563"/>
          </a:xfrm>
          <a:prstGeom prst="rect">
            <a:avLst/>
          </a:prstGeom>
        </p:spPr>
        <p:txBody>
          <a:bodyPr>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1E12A2-AE3E-2F41-AF93-AF1FB555ACA9}"/>
              </a:ext>
            </a:extLst>
          </p:cNvPr>
          <p:cNvSpPr>
            <a:spLocks noGrp="1"/>
          </p:cNvSpPr>
          <p:nvPr>
            <p:ph idx="1"/>
          </p:nvPr>
        </p:nvSpPr>
        <p:spPr>
          <a:xfrm>
            <a:off x="576299" y="1446835"/>
            <a:ext cx="11134356" cy="4730128"/>
          </a:xfrm>
        </p:spPr>
        <p:txBody>
          <a:bodyPr>
            <a:normAutofit/>
          </a:bodyPr>
          <a:lstStyle>
            <a:lvl1pPr>
              <a:defRPr sz="2400"/>
            </a:lvl1pPr>
            <a:lvl2pPr>
              <a:defRPr sz="2400"/>
            </a:lvl2pPr>
            <a:lvl3pPr marL="971550" indent="-285750">
              <a:buFont typeface="System Font Regular"/>
              <a:buChar char="-"/>
              <a:defRPr sz="2400"/>
            </a:lvl3pPr>
          </a:lstStyle>
          <a:p>
            <a:pPr lvl="0"/>
            <a:r>
              <a:rPr lang="en-US" dirty="0"/>
              <a:t>Click to edit Master text styles</a:t>
            </a:r>
          </a:p>
          <a:p>
            <a:pPr lvl="1"/>
            <a:r>
              <a:rPr lang="en-US" dirty="0"/>
              <a:t>Second level</a:t>
            </a:r>
          </a:p>
          <a:p>
            <a:pPr lvl="2"/>
            <a:r>
              <a:rPr lang="en-US" dirty="0"/>
              <a:t>Third level</a:t>
            </a:r>
          </a:p>
        </p:txBody>
      </p:sp>
      <p:cxnSp>
        <p:nvCxnSpPr>
          <p:cNvPr id="9" name="Straight Connector 8">
            <a:extLst>
              <a:ext uri="{FF2B5EF4-FFF2-40B4-BE49-F238E27FC236}">
                <a16:creationId xmlns:a16="http://schemas.microsoft.com/office/drawing/2014/main" id="{73F93771-3D16-B045-B963-100A8AEBB484}"/>
              </a:ext>
            </a:extLst>
          </p:cNvPr>
          <p:cNvCxnSpPr/>
          <p:nvPr userDrawn="1"/>
        </p:nvCxnSpPr>
        <p:spPr>
          <a:xfrm>
            <a:off x="576299" y="6054709"/>
            <a:ext cx="111343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3A13B0F4-9BCC-254A-8D30-FF595B8EE77E}"/>
              </a:ext>
            </a:extLst>
          </p:cNvPr>
          <p:cNvSpPr>
            <a:spLocks noGrp="1"/>
          </p:cNvSpPr>
          <p:nvPr>
            <p:ph type="sldNum" sz="quarter" idx="12"/>
          </p:nvPr>
        </p:nvSpPr>
        <p:spPr>
          <a:xfrm>
            <a:off x="5600306"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0447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F5C8-A8EA-1644-8AD3-37A6BB18A0C2}"/>
              </a:ext>
            </a:extLst>
          </p:cNvPr>
          <p:cNvSpPr>
            <a:spLocks noGrp="1"/>
          </p:cNvSpPr>
          <p:nvPr>
            <p:ph type="title"/>
          </p:nvPr>
        </p:nvSpPr>
        <p:spPr>
          <a:xfrm>
            <a:off x="516835" y="1709740"/>
            <a:ext cx="11171582" cy="2852737"/>
          </a:xfrm>
          <a:prstGeom prst="rect">
            <a:avLst/>
          </a:prstGeo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943329DF-707B-5C41-A140-9BAE6B0FB139}"/>
              </a:ext>
            </a:extLst>
          </p:cNvPr>
          <p:cNvSpPr>
            <a:spLocks noGrp="1"/>
          </p:cNvSpPr>
          <p:nvPr>
            <p:ph type="body" idx="1"/>
          </p:nvPr>
        </p:nvSpPr>
        <p:spPr>
          <a:xfrm>
            <a:off x="516835" y="4589465"/>
            <a:ext cx="11171582" cy="1500187"/>
          </a:xfrm>
        </p:spPr>
        <p:txBody>
          <a:bodyPr>
            <a:normAutofit/>
          </a:bodyPr>
          <a:lstStyle>
            <a:lvl1pPr marL="0" indent="0">
              <a:buNone/>
              <a:defRPr sz="3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222A4448-87D3-CB41-98FB-F8A8D2CAC0D9}"/>
              </a:ext>
            </a:extLst>
          </p:cNvPr>
          <p:cNvSpPr>
            <a:spLocks noGrp="1"/>
          </p:cNvSpPr>
          <p:nvPr>
            <p:ph type="sldNum" sz="quarter" idx="12"/>
          </p:nvPr>
        </p:nvSpPr>
        <p:spPr>
          <a:xfrm>
            <a:off x="5600306"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7814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758B-D16D-1D41-BD5D-61DA49209F1F}"/>
              </a:ext>
            </a:extLst>
          </p:cNvPr>
          <p:cNvSpPr>
            <a:spLocks noGrp="1"/>
          </p:cNvSpPr>
          <p:nvPr>
            <p:ph type="title"/>
          </p:nvPr>
        </p:nvSpPr>
        <p:spPr>
          <a:xfrm>
            <a:off x="516835" y="365127"/>
            <a:ext cx="11184835" cy="1325563"/>
          </a:xfrm>
          <a:prstGeom prst="rect">
            <a:avLst/>
          </a:prstGeom>
        </p:spPr>
        <p:txBody>
          <a:bodyPr>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962D416-21F7-284F-9B36-54249C9DA981}"/>
              </a:ext>
            </a:extLst>
          </p:cNvPr>
          <p:cNvSpPr>
            <a:spLocks noGrp="1"/>
          </p:cNvSpPr>
          <p:nvPr>
            <p:ph sz="half" idx="1"/>
          </p:nvPr>
        </p:nvSpPr>
        <p:spPr>
          <a:xfrm>
            <a:off x="516835" y="1825625"/>
            <a:ext cx="5502965" cy="4351338"/>
          </a:xfrm>
        </p:spPr>
        <p:txBody>
          <a:bodyPr>
            <a:normAutofit/>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7958A0DC-30EE-454B-86DF-5FB6C1093032}"/>
              </a:ext>
            </a:extLst>
          </p:cNvPr>
          <p:cNvSpPr>
            <a:spLocks noGrp="1"/>
          </p:cNvSpPr>
          <p:nvPr>
            <p:ph sz="half" idx="2"/>
          </p:nvPr>
        </p:nvSpPr>
        <p:spPr>
          <a:xfrm>
            <a:off x="6172200" y="1825625"/>
            <a:ext cx="5529470" cy="4351338"/>
          </a:xfrm>
        </p:spPr>
        <p:txBody>
          <a:bodyPr>
            <a:normAutofit/>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8A95436C-0BCB-9440-9A6E-FC21EB98CC4A}"/>
              </a:ext>
            </a:extLst>
          </p:cNvPr>
          <p:cNvSpPr>
            <a:spLocks noGrp="1"/>
          </p:cNvSpPr>
          <p:nvPr>
            <p:ph type="sldNum" sz="quarter" idx="12"/>
          </p:nvPr>
        </p:nvSpPr>
        <p:spPr>
          <a:xfrm>
            <a:off x="5878095"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6721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5ABE-D8F3-F34F-849F-61B36CD8579F}"/>
              </a:ext>
            </a:extLst>
          </p:cNvPr>
          <p:cNvSpPr>
            <a:spLocks noGrp="1"/>
          </p:cNvSpPr>
          <p:nvPr>
            <p:ph type="title"/>
          </p:nvPr>
        </p:nvSpPr>
        <p:spPr>
          <a:xfrm>
            <a:off x="569843" y="365127"/>
            <a:ext cx="11184834" cy="1325563"/>
          </a:xfrm>
          <a:prstGeom prst="rect">
            <a:avLst/>
          </a:prstGeom>
        </p:spPr>
        <p:txBody>
          <a:bodyPr>
            <a:normAutofit/>
          </a:bodyPr>
          <a:lstStyle>
            <a:lvl1pPr>
              <a:defRPr sz="3200"/>
            </a:lvl1pPr>
          </a:lstStyle>
          <a:p>
            <a:r>
              <a:rPr lang="en-US" dirty="0"/>
              <a:t>Click to edit Master title style</a:t>
            </a:r>
          </a:p>
        </p:txBody>
      </p:sp>
      <p:sp>
        <p:nvSpPr>
          <p:cNvPr id="3" name="Text Placeholder 2">
            <a:extLst>
              <a:ext uri="{FF2B5EF4-FFF2-40B4-BE49-F238E27FC236}">
                <a16:creationId xmlns:a16="http://schemas.microsoft.com/office/drawing/2014/main" id="{6F244C84-074A-C04C-B1FF-CAD5EF873147}"/>
              </a:ext>
            </a:extLst>
          </p:cNvPr>
          <p:cNvSpPr>
            <a:spLocks noGrp="1"/>
          </p:cNvSpPr>
          <p:nvPr>
            <p:ph type="body" idx="1"/>
          </p:nvPr>
        </p:nvSpPr>
        <p:spPr>
          <a:xfrm>
            <a:off x="569843" y="1681163"/>
            <a:ext cx="5427734" cy="823912"/>
          </a:xfrm>
        </p:spPr>
        <p:txBody>
          <a:bodyPr anchor="b">
            <a:normAutofit/>
          </a:bodyPr>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B71748B-A67C-A04D-8B1D-81F6DC68524C}"/>
              </a:ext>
            </a:extLst>
          </p:cNvPr>
          <p:cNvSpPr>
            <a:spLocks noGrp="1"/>
          </p:cNvSpPr>
          <p:nvPr>
            <p:ph sz="half" idx="2"/>
          </p:nvPr>
        </p:nvSpPr>
        <p:spPr>
          <a:xfrm>
            <a:off x="569843" y="2505075"/>
            <a:ext cx="5427733" cy="3684588"/>
          </a:xfrm>
        </p:spPr>
        <p:txBody>
          <a:bodyPr>
            <a:normAutofit/>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3AC2E592-6E8F-FA44-8F30-5A33E1A5887A}"/>
              </a:ext>
            </a:extLst>
          </p:cNvPr>
          <p:cNvSpPr>
            <a:spLocks noGrp="1"/>
          </p:cNvSpPr>
          <p:nvPr>
            <p:ph type="body" sz="quarter" idx="3"/>
          </p:nvPr>
        </p:nvSpPr>
        <p:spPr>
          <a:xfrm>
            <a:off x="6172201" y="1681163"/>
            <a:ext cx="5582476" cy="823912"/>
          </a:xfrm>
        </p:spPr>
        <p:txBody>
          <a:bodyPr anchor="b">
            <a:normAutofit/>
          </a:bodyPr>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4D0B72D-4E59-DB4A-AF8D-E273861DC389}"/>
              </a:ext>
            </a:extLst>
          </p:cNvPr>
          <p:cNvSpPr>
            <a:spLocks noGrp="1"/>
          </p:cNvSpPr>
          <p:nvPr>
            <p:ph sz="quarter" idx="4"/>
          </p:nvPr>
        </p:nvSpPr>
        <p:spPr>
          <a:xfrm>
            <a:off x="6172200" y="2505075"/>
            <a:ext cx="5582477" cy="3684588"/>
          </a:xfrm>
        </p:spPr>
        <p:txBody>
          <a:bodyPr>
            <a:normAutofit/>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59614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63458-02F0-314C-A5B9-132EE0006109}"/>
              </a:ext>
            </a:extLst>
          </p:cNvPr>
          <p:cNvSpPr>
            <a:spLocks noGrp="1"/>
          </p:cNvSpPr>
          <p:nvPr>
            <p:ph type="title"/>
          </p:nvPr>
        </p:nvSpPr>
        <p:spPr>
          <a:xfrm>
            <a:off x="556591" y="365127"/>
            <a:ext cx="11277600" cy="1325563"/>
          </a:xfrm>
          <a:prstGeom prst="rect">
            <a:avLst/>
          </a:prstGeom>
        </p:spPr>
        <p:txBody>
          <a:bodyPr>
            <a:normAutofit/>
          </a:bodyPr>
          <a:lstStyle>
            <a:lvl1pPr>
              <a:defRPr sz="3200"/>
            </a:lvl1pPr>
          </a:lstStyle>
          <a:p>
            <a:r>
              <a:rPr lang="en-US" dirty="0"/>
              <a:t>Click to edit Master title style</a:t>
            </a:r>
          </a:p>
        </p:txBody>
      </p:sp>
      <p:sp>
        <p:nvSpPr>
          <p:cNvPr id="7" name="Footer Placeholder 6">
            <a:extLst>
              <a:ext uri="{FF2B5EF4-FFF2-40B4-BE49-F238E27FC236}">
                <a16:creationId xmlns:a16="http://schemas.microsoft.com/office/drawing/2014/main" id="{61C40ABC-AD78-F241-83D0-64ABFFA76050}"/>
              </a:ext>
            </a:extLst>
          </p:cNvPr>
          <p:cNvSpPr>
            <a:spLocks noGrp="1"/>
          </p:cNvSpPr>
          <p:nvPr>
            <p:ph type="ftr" sz="quarter" idx="10"/>
          </p:nvPr>
        </p:nvSpPr>
        <p:spPr/>
        <p:txBody>
          <a:bodyPr/>
          <a:lstStyle/>
          <a:p>
            <a:endParaRPr lang="en-US" dirty="0"/>
          </a:p>
        </p:txBody>
      </p:sp>
      <p:sp>
        <p:nvSpPr>
          <p:cNvPr id="3" name="TextBox 2">
            <a:extLst>
              <a:ext uri="{FF2B5EF4-FFF2-40B4-BE49-F238E27FC236}">
                <a16:creationId xmlns:a16="http://schemas.microsoft.com/office/drawing/2014/main" id="{BE065693-DC3A-D74E-A17E-5A87AA0041D3}"/>
              </a:ext>
            </a:extLst>
          </p:cNvPr>
          <p:cNvSpPr txBox="1"/>
          <p:nvPr userDrawn="1"/>
        </p:nvSpPr>
        <p:spPr>
          <a:xfrm>
            <a:off x="742123" y="2068975"/>
            <a:ext cx="11092068" cy="830997"/>
          </a:xfrm>
          <a:prstGeom prst="rect">
            <a:avLst/>
          </a:prstGeom>
          <a:noFill/>
        </p:spPr>
        <p:txBody>
          <a:bodyPr wrap="square" rtlCol="0">
            <a:spAutoFit/>
          </a:bodyPr>
          <a:lstStyle/>
          <a:p>
            <a:r>
              <a:rPr lang="en-US" sz="2400" dirty="0"/>
              <a:t>Add text</a:t>
            </a:r>
          </a:p>
          <a:p>
            <a:endParaRPr lang="en-US" sz="2400" dirty="0"/>
          </a:p>
        </p:txBody>
      </p:sp>
    </p:spTree>
    <p:extLst>
      <p:ext uri="{BB962C8B-B14F-4D97-AF65-F5344CB8AC3E}">
        <p14:creationId xmlns:p14="http://schemas.microsoft.com/office/powerpoint/2010/main" val="4255075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24065-1BE0-5F42-B9B0-6602DD9A26FD}"/>
              </a:ext>
            </a:extLst>
          </p:cNvPr>
          <p:cNvSpPr>
            <a:spLocks noGrp="1"/>
          </p:cNvSpPr>
          <p:nvPr>
            <p:ph type="title"/>
          </p:nvPr>
        </p:nvSpPr>
        <p:spPr>
          <a:xfrm>
            <a:off x="609600" y="457200"/>
            <a:ext cx="4162425" cy="1600200"/>
          </a:xfrm>
          <a:prstGeom prst="rect">
            <a:avLst/>
          </a:prstGeo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64B5732-F755-744C-A45F-7FD03D29EC3B}"/>
              </a:ext>
            </a:extLst>
          </p:cNvPr>
          <p:cNvSpPr>
            <a:spLocks noGrp="1"/>
          </p:cNvSpPr>
          <p:nvPr>
            <p:ph idx="1"/>
          </p:nvPr>
        </p:nvSpPr>
        <p:spPr>
          <a:xfrm>
            <a:off x="5183187" y="987427"/>
            <a:ext cx="6505229" cy="4873625"/>
          </a:xfrm>
        </p:spPr>
        <p:txBody>
          <a:bodyPr>
            <a:normAutofit/>
          </a:bodyPr>
          <a:lstStyle>
            <a:lvl1pPr>
              <a:defRPr sz="2400"/>
            </a:lvl1pPr>
            <a:lvl2pPr>
              <a:defRPr sz="2400"/>
            </a:lvl2pPr>
            <a:lvl3pPr>
              <a:defRPr sz="24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0ABB99BE-E567-134B-9D1E-B0C627404E67}"/>
              </a:ext>
            </a:extLst>
          </p:cNvPr>
          <p:cNvSpPr>
            <a:spLocks noGrp="1"/>
          </p:cNvSpPr>
          <p:nvPr>
            <p:ph type="body" sz="half" idx="2"/>
          </p:nvPr>
        </p:nvSpPr>
        <p:spPr>
          <a:xfrm>
            <a:off x="609600" y="2057400"/>
            <a:ext cx="4162425" cy="3811588"/>
          </a:xfrm>
        </p:spPr>
        <p:txBody>
          <a:bodyPr>
            <a:norm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FDF10782-01D2-464D-AA34-1EEA8A73EC33}"/>
              </a:ext>
            </a:extLst>
          </p:cNvPr>
          <p:cNvSpPr>
            <a:spLocks noGrp="1"/>
          </p:cNvSpPr>
          <p:nvPr>
            <p:ph type="sldNum" sz="quarter" idx="12"/>
          </p:nvPr>
        </p:nvSpPr>
        <p:spPr>
          <a:xfrm>
            <a:off x="5600306"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6227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697F-B1DC-0243-940B-965DB6F414E7}"/>
              </a:ext>
            </a:extLst>
          </p:cNvPr>
          <p:cNvSpPr>
            <a:spLocks noGrp="1"/>
          </p:cNvSpPr>
          <p:nvPr>
            <p:ph type="title"/>
          </p:nvPr>
        </p:nvSpPr>
        <p:spPr>
          <a:xfrm>
            <a:off x="596348" y="457200"/>
            <a:ext cx="4175677" cy="1600200"/>
          </a:xfrm>
          <a:prstGeom prst="rect">
            <a:avLst/>
          </a:prstGeom>
        </p:spPr>
        <p:txBody>
          <a:bodyPr anchor="b">
            <a:normAutofit/>
          </a:bodyPr>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EA3874B6-6FC4-DA42-9C71-C9A8363721C3}"/>
              </a:ext>
            </a:extLst>
          </p:cNvPr>
          <p:cNvSpPr>
            <a:spLocks noGrp="1"/>
          </p:cNvSpPr>
          <p:nvPr>
            <p:ph type="pic" idx="1"/>
          </p:nvPr>
        </p:nvSpPr>
        <p:spPr>
          <a:xfrm>
            <a:off x="5183188" y="987427"/>
            <a:ext cx="6518482"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1B46AF74-CF61-EB43-B338-B121C475BBD2}"/>
              </a:ext>
            </a:extLst>
          </p:cNvPr>
          <p:cNvSpPr>
            <a:spLocks noGrp="1"/>
          </p:cNvSpPr>
          <p:nvPr>
            <p:ph type="body" sz="half" idx="2"/>
          </p:nvPr>
        </p:nvSpPr>
        <p:spPr>
          <a:xfrm>
            <a:off x="596348" y="2057400"/>
            <a:ext cx="4175677" cy="3811588"/>
          </a:xfrm>
        </p:spPr>
        <p:txBody>
          <a:bodyPr>
            <a:norm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F12A7BC3-5379-3343-9052-618D19605C71}"/>
              </a:ext>
            </a:extLst>
          </p:cNvPr>
          <p:cNvSpPr>
            <a:spLocks noGrp="1"/>
          </p:cNvSpPr>
          <p:nvPr>
            <p:ph type="sldNum" sz="quarter" idx="12"/>
          </p:nvPr>
        </p:nvSpPr>
        <p:spPr>
          <a:xfrm>
            <a:off x="5600306" y="6323623"/>
            <a:ext cx="605111" cy="365125"/>
          </a:xfrm>
          <a:prstGeom prst="rect">
            <a:avLst/>
          </a:prstGeom>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737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2/18/21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34751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1BB14-1391-7C4E-959A-7CF52303762E}"/>
              </a:ext>
            </a:extLst>
          </p:cNvPr>
          <p:cNvSpPr>
            <a:spLocks noGrp="1"/>
          </p:cNvSpPr>
          <p:nvPr>
            <p:ph type="title"/>
          </p:nvPr>
        </p:nvSpPr>
        <p:spPr>
          <a:xfrm>
            <a:off x="569843" y="365127"/>
            <a:ext cx="11105322" cy="1325563"/>
          </a:xfrm>
          <a:prstGeom prst="rect">
            <a:avLst/>
          </a:prstGeom>
        </p:spPr>
        <p:txBody>
          <a:bodyPr>
            <a:normAutofit/>
          </a:bodyPr>
          <a:lstStyle>
            <a:lvl1pPr>
              <a:defRPr sz="3200"/>
            </a:lvl1pPr>
          </a:lstStyle>
          <a:p>
            <a:r>
              <a:rPr lang="en-US" dirty="0"/>
              <a:t>Click to edit Master title style</a:t>
            </a:r>
          </a:p>
        </p:txBody>
      </p:sp>
      <p:sp>
        <p:nvSpPr>
          <p:cNvPr id="3" name="Vertical Text Placeholder 2">
            <a:extLst>
              <a:ext uri="{FF2B5EF4-FFF2-40B4-BE49-F238E27FC236}">
                <a16:creationId xmlns:a16="http://schemas.microsoft.com/office/drawing/2014/main" id="{8F0BA346-F770-274B-A2DA-1F90B660F248}"/>
              </a:ext>
            </a:extLst>
          </p:cNvPr>
          <p:cNvSpPr>
            <a:spLocks noGrp="1"/>
          </p:cNvSpPr>
          <p:nvPr>
            <p:ph type="body" orient="vert" idx="1"/>
          </p:nvPr>
        </p:nvSpPr>
        <p:spPr>
          <a:xfrm>
            <a:off x="569843" y="1825625"/>
            <a:ext cx="11105322" cy="4351338"/>
          </a:xfrm>
        </p:spPr>
        <p:txBody>
          <a:bodyPr vert="eaVert">
            <a:normAutofit/>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6E43AB16-B190-9F4D-9988-3E78C126D1DE}"/>
              </a:ext>
            </a:extLst>
          </p:cNvPr>
          <p:cNvSpPr>
            <a:spLocks noGrp="1"/>
          </p:cNvSpPr>
          <p:nvPr>
            <p:ph type="sldNum" sz="quarter" idx="12"/>
          </p:nvPr>
        </p:nvSpPr>
        <p:spPr>
          <a:xfrm>
            <a:off x="5600306" y="6323623"/>
            <a:ext cx="605111" cy="365125"/>
          </a:xfrm>
          <a:prstGeom prst="rect">
            <a:avLst/>
          </a:prstGeom>
        </p:spPr>
        <p:txBody>
          <a:bodyPr/>
          <a:lstStyle>
            <a:lvl1pPr>
              <a:defRPr sz="1200"/>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1237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ullet/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6439" y="395135"/>
            <a:ext cx="11179123" cy="708003"/>
          </a:xfrm>
        </p:spPr>
        <p:txBody>
          <a:bodyPr/>
          <a:lstStyle>
            <a:lvl1pPr>
              <a:defRPr>
                <a:latin typeface="Arial"/>
                <a:cs typeface="Arial"/>
              </a:defRPr>
            </a:lvl1pPr>
          </a:lstStyle>
          <a:p>
            <a:r>
              <a:rPr lang="en-US" dirty="0"/>
              <a:t>Click to Edit Master Title Text</a:t>
            </a:r>
          </a:p>
        </p:txBody>
      </p:sp>
      <p:sp>
        <p:nvSpPr>
          <p:cNvPr id="3" name="Slide Number Placeholder 2"/>
          <p:cNvSpPr>
            <a:spLocks noGrp="1"/>
          </p:cNvSpPr>
          <p:nvPr>
            <p:ph type="sldNum" sz="quarter" idx="10"/>
          </p:nvPr>
        </p:nvSpPr>
        <p:spPr/>
        <p:txBody>
          <a:bodyPr/>
          <a:lstStyle/>
          <a:p>
            <a:fld id="{15A95CB3-BECB-A14C-8C70-FB862599E8F4}" type="slidenum">
              <a:rPr lang="en-US" smtClean="0"/>
              <a:pPr/>
              <a:t>‹#›</a:t>
            </a:fld>
            <a:endParaRPr lang="en-US" dirty="0"/>
          </a:p>
        </p:txBody>
      </p:sp>
      <p:sp>
        <p:nvSpPr>
          <p:cNvPr id="7" name="Content Placeholder 5"/>
          <p:cNvSpPr>
            <a:spLocks noGrp="1"/>
          </p:cNvSpPr>
          <p:nvPr>
            <p:ph sz="quarter" idx="11"/>
          </p:nvPr>
        </p:nvSpPr>
        <p:spPr>
          <a:xfrm>
            <a:off x="505884" y="1335089"/>
            <a:ext cx="11179677" cy="4519612"/>
          </a:xfrm>
        </p:spPr>
        <p:txBody>
          <a:bodyPr/>
          <a:lstStyle>
            <a:lvl1pPr>
              <a:defRPr sz="3200">
                <a:latin typeface="Arial"/>
                <a:cs typeface="Arial"/>
              </a:defRPr>
            </a:lvl1pPr>
            <a:lvl2pPr>
              <a:defRPr sz="2667">
                <a:latin typeface="Arial"/>
                <a:cs typeface="Arial"/>
              </a:defRPr>
            </a:lvl2pPr>
            <a:lvl3pPr>
              <a:defRPr sz="2667">
                <a:latin typeface="Arial"/>
                <a:cs typeface="Arial"/>
              </a:defRPr>
            </a:lvl3pPr>
            <a:lvl4pPr>
              <a:defRPr sz="2667">
                <a:latin typeface="Arial"/>
                <a:cs typeface="Arial"/>
              </a:defRPr>
            </a:lvl4pPr>
            <a:lvl5pPr marL="2895528" indent="-457189">
              <a:buSzPct val="100000"/>
              <a:buFont typeface="Lucida Grande"/>
              <a:buChar char="—"/>
              <a:defRPr sz="2667">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userDrawn="1"/>
        </p:nvCxnSpPr>
        <p:spPr>
          <a:xfrm flipH="1">
            <a:off x="506439" y="1103136"/>
            <a:ext cx="11179123"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2"/>
          <a:stretch>
            <a:fillRect/>
          </a:stretch>
        </p:blipFill>
        <p:spPr>
          <a:xfrm>
            <a:off x="9621953" y="6330249"/>
            <a:ext cx="705572" cy="477968"/>
          </a:xfrm>
          <a:prstGeom prst="rect">
            <a:avLst/>
          </a:prstGeom>
        </p:spPr>
      </p:pic>
      <p:pic>
        <p:nvPicPr>
          <p:cNvPr id="6" name="Picture 5"/>
          <p:cNvPicPr>
            <a:picLocks noChangeAspect="1"/>
          </p:cNvPicPr>
          <p:nvPr userDrawn="1"/>
        </p:nvPicPr>
        <p:blipFill>
          <a:blip r:embed="rId3"/>
          <a:stretch>
            <a:fillRect/>
          </a:stretch>
        </p:blipFill>
        <p:spPr>
          <a:xfrm>
            <a:off x="10575993" y="6304644"/>
            <a:ext cx="1109568" cy="529179"/>
          </a:xfrm>
          <a:prstGeom prst="rect">
            <a:avLst/>
          </a:prstGeom>
        </p:spPr>
      </p:pic>
    </p:spTree>
    <p:extLst>
      <p:ext uri="{BB962C8B-B14F-4D97-AF65-F5344CB8AC3E}">
        <p14:creationId xmlns:p14="http://schemas.microsoft.com/office/powerpoint/2010/main" val="3002638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a:xfrm>
            <a:off x="4970929" y="6356428"/>
            <a:ext cx="2743200" cy="365125"/>
          </a:xfrm>
        </p:spPr>
        <p:txBody>
          <a:bodyPr/>
          <a:lstStyle>
            <a:lvl1pPr algn="ctr">
              <a:defRPr/>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341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2/18/21</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983331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2/18/21</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231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2/18/21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32056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2/18/21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480083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5.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2.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fld id="{C764DE79-268F-4C1A-8933-263129D2AF90}" type="datetimeFigureOut">
              <a:rPr lang="en-US" smtClean="0"/>
              <a:pPr/>
              <a:t>2/18/21</a:t>
            </a:fld>
            <a:endParaRPr lang="en-US" dirty="0"/>
          </a:p>
        </p:txBody>
      </p:sp>
      <p:sp>
        <p:nvSpPr>
          <p:cNvPr id="6" name="Slide Number Placeholder 5"/>
          <p:cNvSpPr>
            <a:spLocks noGrp="1"/>
          </p:cNvSpPr>
          <p:nvPr>
            <p:ph type="sldNum" sz="quarter" idx="4"/>
          </p:nvPr>
        </p:nvSpPr>
        <p:spPr>
          <a:xfrm>
            <a:off x="9410700" y="6354764"/>
            <a:ext cx="2614613"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1468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661" r:id="rId12"/>
  </p:sldLayoutIdLst>
  <p:hf hdr="0" ftr="0" dt="0"/>
  <p:txStyles>
    <p:title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95275" indent="-295275" algn="l" defTabSz="914400" rtl="0" eaLnBrk="1" latinLnBrk="0" hangingPunct="1">
        <a:lnSpc>
          <a:spcPct val="90000"/>
        </a:lnSpc>
        <a:spcBef>
          <a:spcPts val="1000"/>
        </a:spcBef>
        <a:buFont typeface="Wingdings" pitchFamily="2" charset="2"/>
        <a:buChar char="§"/>
        <a:tabLst/>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fld id="{C764DE79-268F-4C1A-8933-263129D2AF90}" type="datetimeFigureOut">
              <a:rPr lang="en-US" smtClean="0"/>
              <a:pPr/>
              <a:t>2/18/21</a:t>
            </a:fld>
            <a:endParaRPr lang="en-US" dirty="0"/>
          </a:p>
        </p:txBody>
      </p:sp>
      <p:sp>
        <p:nvSpPr>
          <p:cNvPr id="6" name="Slide Number Placeholder 5"/>
          <p:cNvSpPr>
            <a:spLocks noGrp="1"/>
          </p:cNvSpPr>
          <p:nvPr>
            <p:ph type="sldNum" sz="quarter" idx="4"/>
          </p:nvPr>
        </p:nvSpPr>
        <p:spPr>
          <a:xfrm>
            <a:off x="9410700" y="6354764"/>
            <a:ext cx="2614613"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77F48ACF-47AF-4B3F-9B94-01BB57938B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015292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33"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95275" indent="-295275" algn="l" defTabSz="914400" rtl="0" eaLnBrk="1" latinLnBrk="0" hangingPunct="1">
        <a:lnSpc>
          <a:spcPct val="90000"/>
        </a:lnSpc>
        <a:spcBef>
          <a:spcPts val="1000"/>
        </a:spcBef>
        <a:buFont typeface="Wingdings" pitchFamily="2" charset="2"/>
        <a:buChar char="§"/>
        <a:tabLst/>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8A0E86-0A5F-0F45-852B-757E0C4DA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cxnSp>
        <p:nvCxnSpPr>
          <p:cNvPr id="7" name="Straight Connector 6">
            <a:extLst>
              <a:ext uri="{FF2B5EF4-FFF2-40B4-BE49-F238E27FC236}">
                <a16:creationId xmlns:a16="http://schemas.microsoft.com/office/drawing/2014/main" id="{734945D4-7910-8441-B8B6-87D7BBFB1287}"/>
              </a:ext>
            </a:extLst>
          </p:cNvPr>
          <p:cNvCxnSpPr/>
          <p:nvPr userDrawn="1"/>
        </p:nvCxnSpPr>
        <p:spPr>
          <a:xfrm>
            <a:off x="576299" y="6054709"/>
            <a:ext cx="111343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4D13918-EBE9-844E-89D6-21F0FDE99778}"/>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838199" y="6115898"/>
            <a:ext cx="911135" cy="605655"/>
          </a:xfrm>
          <a:prstGeom prst="rect">
            <a:avLst/>
          </a:prstGeom>
        </p:spPr>
      </p:pic>
      <p:pic>
        <p:nvPicPr>
          <p:cNvPr id="9" name="Picture 8" descr="A picture containing shirt&#10;&#10;Description automatically generated">
            <a:extLst>
              <a:ext uri="{FF2B5EF4-FFF2-40B4-BE49-F238E27FC236}">
                <a16:creationId xmlns:a16="http://schemas.microsoft.com/office/drawing/2014/main" id="{30380DCC-3EA9-5E4C-A1DC-8AFC5132B380}"/>
              </a:ext>
            </a:extLst>
          </p:cNvPr>
          <p:cNvPicPr>
            <a:picLocks noChangeAspect="1"/>
          </p:cNvPicPr>
          <p:nvPr userDrawn="1"/>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499597" y="6033057"/>
            <a:ext cx="1116104" cy="771336"/>
          </a:xfrm>
          <a:prstGeom prst="rect">
            <a:avLst/>
          </a:prstGeom>
        </p:spPr>
      </p:pic>
      <p:sp>
        <p:nvSpPr>
          <p:cNvPr id="10" name="Title Placeholder 9">
            <a:extLst>
              <a:ext uri="{FF2B5EF4-FFF2-40B4-BE49-F238E27FC236}">
                <a16:creationId xmlns:a16="http://schemas.microsoft.com/office/drawing/2014/main" id="{5A64E2DA-F7A0-8544-AFE6-52B0AF633ED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5" name="Footer Placeholder 14">
            <a:extLst>
              <a:ext uri="{FF2B5EF4-FFF2-40B4-BE49-F238E27FC236}">
                <a16:creationId xmlns:a16="http://schemas.microsoft.com/office/drawing/2014/main" id="{A81660FB-0707-874C-8651-6F37B8C8A98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5787977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l" defTabSz="685800" rtl="0" eaLnBrk="1" latinLnBrk="0" hangingPunct="1">
        <a:lnSpc>
          <a:spcPct val="90000"/>
        </a:lnSpc>
        <a:spcBef>
          <a:spcPct val="0"/>
        </a:spcBef>
        <a:buNone/>
        <a:defRPr sz="3200" b="0" kern="1200">
          <a:solidFill>
            <a:srgbClr val="002060"/>
          </a:solidFill>
          <a:latin typeface="+mn-lt"/>
          <a:ea typeface="+mj-ea"/>
          <a:cs typeface="+mj-cs"/>
        </a:defRPr>
      </a:lvl1pPr>
    </p:titleStyle>
    <p:bodyStyle>
      <a:lvl1pPr marL="342900" indent="-342900" algn="l" defTabSz="685800" rtl="0" eaLnBrk="1" latinLnBrk="0" hangingPunct="1">
        <a:lnSpc>
          <a:spcPct val="90000"/>
        </a:lnSpc>
        <a:spcBef>
          <a:spcPts val="750"/>
        </a:spcBef>
        <a:buFont typeface="Wingdings" pitchFamily="2" charset="2"/>
        <a:buChar char="§"/>
        <a:defRPr sz="24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Font typeface="System Font Regular"/>
        <a:buChar char="-"/>
        <a:defRPr sz="2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8A0E86-0A5F-0F45-852B-757E0C4DA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cxnSp>
        <p:nvCxnSpPr>
          <p:cNvPr id="7" name="Straight Connector 6">
            <a:extLst>
              <a:ext uri="{FF2B5EF4-FFF2-40B4-BE49-F238E27FC236}">
                <a16:creationId xmlns:a16="http://schemas.microsoft.com/office/drawing/2014/main" id="{734945D4-7910-8441-B8B6-87D7BBFB1287}"/>
              </a:ext>
            </a:extLst>
          </p:cNvPr>
          <p:cNvCxnSpPr/>
          <p:nvPr userDrawn="1"/>
        </p:nvCxnSpPr>
        <p:spPr>
          <a:xfrm>
            <a:off x="576299" y="6054709"/>
            <a:ext cx="111343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4D13918-EBE9-844E-89D6-21F0FDE99778}"/>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838199" y="6115898"/>
            <a:ext cx="911135" cy="605655"/>
          </a:xfrm>
          <a:prstGeom prst="rect">
            <a:avLst/>
          </a:prstGeom>
        </p:spPr>
      </p:pic>
      <p:pic>
        <p:nvPicPr>
          <p:cNvPr id="9" name="Picture 8" descr="A picture containing shirt&#10;&#10;Description automatically generated">
            <a:extLst>
              <a:ext uri="{FF2B5EF4-FFF2-40B4-BE49-F238E27FC236}">
                <a16:creationId xmlns:a16="http://schemas.microsoft.com/office/drawing/2014/main" id="{30380DCC-3EA9-5E4C-A1DC-8AFC5132B380}"/>
              </a:ext>
            </a:extLst>
          </p:cNvPr>
          <p:cNvPicPr>
            <a:picLocks noChangeAspect="1"/>
          </p:cNvPicPr>
          <p:nvPr userDrawn="1"/>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499597" y="6033057"/>
            <a:ext cx="1116104" cy="771336"/>
          </a:xfrm>
          <a:prstGeom prst="rect">
            <a:avLst/>
          </a:prstGeom>
        </p:spPr>
      </p:pic>
      <p:sp>
        <p:nvSpPr>
          <p:cNvPr id="10" name="Title Placeholder 9">
            <a:extLst>
              <a:ext uri="{FF2B5EF4-FFF2-40B4-BE49-F238E27FC236}">
                <a16:creationId xmlns:a16="http://schemas.microsoft.com/office/drawing/2014/main" id="{5A64E2DA-F7A0-8544-AFE6-52B0AF633ED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5" name="Footer Placeholder 14">
            <a:extLst>
              <a:ext uri="{FF2B5EF4-FFF2-40B4-BE49-F238E27FC236}">
                <a16:creationId xmlns:a16="http://schemas.microsoft.com/office/drawing/2014/main" id="{A81660FB-0707-874C-8651-6F37B8C8A98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776695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dt="0"/>
  <p:txStyles>
    <p:titleStyle>
      <a:lvl1pPr algn="l" defTabSz="685800" rtl="0" eaLnBrk="1" latinLnBrk="0" hangingPunct="1">
        <a:lnSpc>
          <a:spcPct val="90000"/>
        </a:lnSpc>
        <a:spcBef>
          <a:spcPct val="0"/>
        </a:spcBef>
        <a:buNone/>
        <a:defRPr sz="3200" b="0" kern="1200">
          <a:solidFill>
            <a:srgbClr val="002060"/>
          </a:solidFill>
          <a:latin typeface="+mn-lt"/>
          <a:ea typeface="+mj-ea"/>
          <a:cs typeface="+mj-cs"/>
        </a:defRPr>
      </a:lvl1pPr>
    </p:titleStyle>
    <p:bodyStyle>
      <a:lvl1pPr marL="342900" indent="-342900" algn="l" defTabSz="685800" rtl="0" eaLnBrk="1" latinLnBrk="0" hangingPunct="1">
        <a:lnSpc>
          <a:spcPct val="90000"/>
        </a:lnSpc>
        <a:spcBef>
          <a:spcPts val="750"/>
        </a:spcBef>
        <a:buFont typeface="Wingdings" pitchFamily="2" charset="2"/>
        <a:buChar char="§"/>
        <a:defRPr sz="24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Font typeface="System Font Regular"/>
        <a:buChar char="-"/>
        <a:defRPr sz="2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hyperlink" Target="https://www.nasdoh.org/wp-content/uploads/2020/08/NASDOH-Data-Interoperability_FINAL.pdf"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hyperlink" Target="http://sirenetwork.ucsf.edu/tools-resources/mmi/compendium-medical-terminology-codes-social-risk-factors" TargetMode="External"/><Relationship Id="rId3" Type="http://schemas.openxmlformats.org/officeDocument/2006/relationships/image" Target="../media/image45.png"/><Relationship Id="rId7" Type="http://schemas.openxmlformats.org/officeDocument/2006/relationships/hyperlink" Target="http://sirenetwork.ucsf.edu/tools-resources/resources/documenting-social-determinants-health-related-clinical-activities-using"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hyperlink" Target="http://sirenetwork.ucsf.edu/tools-resources/mmi/compendium-medical-terminology-codes-social-risk-factors" TargetMode="External"/><Relationship Id="rId4" Type="http://schemas.openxmlformats.org/officeDocument/2006/relationships/hyperlink" Target="http://sirenetwork.ucsf.edu/tools-resources/resources/documenting-social-determinants-health-related-clinical-activities-us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confluence.hl7.org/display/GRAV/The+Gravity+Project"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confluence.hl7.org/pages/viewpage.action?pageId=91996855#TheGravityProject-UpcomingGravityProjectMeeting" TargetMode="External"/><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9.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14.xml"/><Relationship Id="rId5" Type="http://schemas.openxmlformats.org/officeDocument/2006/relationships/image" Target="../media/image54.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hyperlink" Target="https://confluence.hl7.org/display/GRAV/Terminology+Workstream+Dashboard" TargetMode="External"/><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hyperlink" Target="https://confluence.hl7.org/display/GRAV/Coding+Submissions" TargetMode="External"/><Relationship Id="rId2" Type="http://schemas.openxmlformats.org/officeDocument/2006/relationships/image" Target="../media/image56.png"/><Relationship Id="rId1" Type="http://schemas.openxmlformats.org/officeDocument/2006/relationships/slideLayout" Target="../slideLayouts/slideLayout32.xml"/><Relationship Id="rId5" Type="http://schemas.openxmlformats.org/officeDocument/2006/relationships/hyperlink" Target="https://confluence.hl7.org/pages/viewpage.action?pageId=97470545#ICD10CodingSubmissions-December2020Submission" TargetMode="Externa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59.emf"/></Relationships>
</file>

<file path=ppt/slides/_rels/slide28.xml.rels><?xml version="1.0" encoding="UTF-8" standalone="yes"?>
<Relationships xmlns="http://schemas.openxmlformats.org/package/2006/relationships"><Relationship Id="rId3" Type="http://schemas.openxmlformats.org/officeDocument/2006/relationships/hyperlink" Target="http://hl7.org/fhir/us/sdoh-clinicalcare/2021Jan/" TargetMode="External"/><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hyperlink" Target="http://build.fhir.org/ig/HL7/fhir-sdoh-clinicalcare/" TargetMode="Externa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confluence.hl7.org/display/FHIR/2021-01+Gravity+SDOH+Clinical+Care+Track" TargetMode="External"/><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hyperlink" Target="https://confluence.hl7.org/display/GRAV/FHIR+IG+Work+Group+Meetings" TargetMode="Externa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confluence.hl7.org/display/GRAV/Gravity+Project+USCDI+Submission" TargetMode="External"/><Relationship Id="rId1" Type="http://schemas.openxmlformats.org/officeDocument/2006/relationships/slideLayout" Target="../slideLayouts/slideLayout43.xml"/><Relationship Id="rId4" Type="http://schemas.openxmlformats.org/officeDocument/2006/relationships/hyperlink" Target="https://www.healthit.gov/isa/united-states-core-data-interoperability-uscdi"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confluence.hl7.org/display/GRAV/CMS+RFI+-+Accelerating+Adoption+of+Standards+Related+to+Social+Risk+Data" TargetMode="Externa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hyperlink" Target="https://www.medicaid.gov/federal-policy-guidance/downloads/sho21001.pdf" TargetMode="External"/><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hyperlink" Target="https://www.hl7.org/gravity/" TargetMode="External"/><Relationship Id="rId2" Type="http://schemas.openxmlformats.org/officeDocument/2006/relationships/hyperlink" Target="http://docs.openreferral.org/en/latest/hsds/" TargetMode="External"/><Relationship Id="rId1" Type="http://schemas.openxmlformats.org/officeDocument/2006/relationships/slideLayout" Target="../slideLayouts/slideLayout43.xml"/><Relationship Id="rId4" Type="http://schemas.openxmlformats.org/officeDocument/2006/relationships/hyperlink" Target="https://www.challenge.gov/challenge/innovative-technology-solutions-for-social-care-referral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frac.org/aaptoolkit" TargetMode="External"/><Relationship Id="rId2" Type="http://schemas.openxmlformats.org/officeDocument/2006/relationships/hyperlink" Target="https://www.prnewswire.com/news-releases/cynchealth-nebraskas-designated-health-information-exchange-joins-gravity-project-to-create-better-standards-to-effectively-address-social-determinants-of-health-nationwide-301216675.html" TargetMode="External"/><Relationship Id="rId1" Type="http://schemas.openxmlformats.org/officeDocument/2006/relationships/slideLayout" Target="../slideLayouts/slideLayout43.xml"/><Relationship Id="rId6" Type="http://schemas.openxmlformats.org/officeDocument/2006/relationships/hyperlink" Target="https://www.healthleadersmedia.com/welcome-ad?toURL=/strategy/lyft-healthcare-exec-shares-2021-predictions-innovative-strategies" TargetMode="External"/><Relationship Id="rId5" Type="http://schemas.openxmlformats.org/officeDocument/2006/relationships/hyperlink" Target="https://www.businesswire.com/news/home/20210125005641/en/Onyx-and-AMA-Innovations-Partner-to-Rethink-Ways-FHIR-based-Technology-Can-Improve-Links-Between-Health-Care-and-Community-based-Organizations#.YBAqPFJGsq8.linkedin" TargetMode="External"/><Relationship Id="rId4" Type="http://schemas.openxmlformats.org/officeDocument/2006/relationships/hyperlink" Target="https://ehrintelligence.com/news/nqf-issues-guidelines-for-high-ehr-data-quality-quality-measur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hyperlink" Target="https://confluence.hl7.org/display/GRAV/Gravity+Data+Principles" TargetMode="External"/><Relationship Id="rId7" Type="http://schemas.openxmlformats.org/officeDocument/2006/relationships/image" Target="../media/image65.tiff"/><Relationship Id="rId2" Type="http://schemas.openxmlformats.org/officeDocument/2006/relationships/hyperlink" Target="https://confluence.hl7.org/display/GRAV/Join+the+Gravity+Project" TargetMode="External"/><Relationship Id="rId1" Type="http://schemas.openxmlformats.org/officeDocument/2006/relationships/slideLayout" Target="../slideLayouts/slideLayout43.xml"/><Relationship Id="rId6" Type="http://schemas.openxmlformats.org/officeDocument/2006/relationships/image" Target="../media/image64.tiff"/><Relationship Id="rId5" Type="http://schemas.openxmlformats.org/officeDocument/2006/relationships/hyperlink" Target="https://www.linkedin.com/company/gravity-project" TargetMode="External"/><Relationship Id="rId4" Type="http://schemas.openxmlformats.org/officeDocument/2006/relationships/hyperlink" Target="https://confluence.hl7.org/display/GRAV/Data+Element+Submissio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linkedin.com/in/egallego/" TargetMode="External"/><Relationship Id="rId7" Type="http://schemas.openxmlformats.org/officeDocument/2006/relationships/image" Target="../media/image65.tiff"/><Relationship Id="rId2" Type="http://schemas.openxmlformats.org/officeDocument/2006/relationships/hyperlink" Target="mailto:evelyn.gallego@emiadvisors.net" TargetMode="External"/><Relationship Id="rId1" Type="http://schemas.openxmlformats.org/officeDocument/2006/relationships/slideLayout" Target="../slideLayouts/slideLayout2.xml"/><Relationship Id="rId6" Type="http://schemas.openxmlformats.org/officeDocument/2006/relationships/image" Target="../media/image64.tiff"/><Relationship Id="rId5" Type="http://schemas.openxmlformats.org/officeDocument/2006/relationships/hyperlink" Target="https://www.linkedin.com/company/gravity-project" TargetMode="External"/><Relationship Id="rId4" Type="http://schemas.openxmlformats.org/officeDocument/2006/relationships/hyperlink" Target="mailto:gravityproject@emiadvisors.ne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hyperlink" Target="https://confluence.hl7.org/pages/viewpage.action?pageId=91996161" TargetMode="External"/><Relationship Id="rId4" Type="http://schemas.openxmlformats.org/officeDocument/2006/relationships/image" Target="../media/image16.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jpg"/><Relationship Id="rId18" Type="http://schemas.openxmlformats.org/officeDocument/2006/relationships/image" Target="../media/image34.png"/><Relationship Id="rId26" Type="http://schemas.openxmlformats.org/officeDocument/2006/relationships/image" Target="../media/image42.jpg"/><Relationship Id="rId3" Type="http://schemas.openxmlformats.org/officeDocument/2006/relationships/image" Target="../media/image22.jpg"/><Relationship Id="rId21" Type="http://schemas.openxmlformats.org/officeDocument/2006/relationships/image" Target="../media/image37.tiff"/><Relationship Id="rId7" Type="http://schemas.openxmlformats.org/officeDocument/2006/relationships/image" Target="../media/image26.png"/><Relationship Id="rId12" Type="http://schemas.openxmlformats.org/officeDocument/2006/relationships/image" Target="../media/image16.png"/><Relationship Id="rId17" Type="http://schemas.openxmlformats.org/officeDocument/2006/relationships/image" Target="../media/image14.png"/><Relationship Id="rId25" Type="http://schemas.openxmlformats.org/officeDocument/2006/relationships/image" Target="../media/image41.jpeg"/><Relationship Id="rId2" Type="http://schemas.openxmlformats.org/officeDocument/2006/relationships/notesSlide" Target="../notesSlides/notesSlide5.xml"/><Relationship Id="rId16" Type="http://schemas.openxmlformats.org/officeDocument/2006/relationships/image" Target="../media/image33.png"/><Relationship Id="rId20"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25.jpg"/><Relationship Id="rId11" Type="http://schemas.openxmlformats.org/officeDocument/2006/relationships/image" Target="../media/image30.png"/><Relationship Id="rId24" Type="http://schemas.openxmlformats.org/officeDocument/2006/relationships/image" Target="../media/image40.jpeg"/><Relationship Id="rId5" Type="http://schemas.openxmlformats.org/officeDocument/2006/relationships/image" Target="../media/image24.png"/><Relationship Id="rId15" Type="http://schemas.openxmlformats.org/officeDocument/2006/relationships/image" Target="../media/image32.png"/><Relationship Id="rId23" Type="http://schemas.openxmlformats.org/officeDocument/2006/relationships/image" Target="../media/image39.tiff"/><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hyperlink" Target="https://confluence.hl7.org/display/GRAV/Gravity+Project+Sponsors" TargetMode="External"/><Relationship Id="rId22" Type="http://schemas.openxmlformats.org/officeDocument/2006/relationships/image" Target="../media/image38.tiff"/><Relationship Id="rId27" Type="http://schemas.openxmlformats.org/officeDocument/2006/relationships/image" Target="../media/image4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88C4A6-9503-6D4C-BFA2-B0DB0E201308}"/>
              </a:ext>
            </a:extLst>
          </p:cNvPr>
          <p:cNvSpPr txBox="1">
            <a:spLocks/>
          </p:cNvSpPr>
          <p:nvPr/>
        </p:nvSpPr>
        <p:spPr>
          <a:xfrm>
            <a:off x="469978" y="2938425"/>
            <a:ext cx="7912022" cy="1395248"/>
          </a:xfrm>
          <a:prstGeom prst="rect">
            <a:avLst/>
          </a:prstGeom>
        </p:spPr>
        <p:txBody>
          <a:bodyPr vert="horz" lIns="91440" tIns="45719" rIns="91440" bIns="45719" rtlCol="0" anchor="b">
            <a:noAutofit/>
          </a:bodyPr>
          <a:lstStyle>
            <a:lvl1pPr algn="l" defTabSz="914400" rtl="0" eaLnBrk="1" latinLnBrk="0" hangingPunct="1">
              <a:lnSpc>
                <a:spcPct val="90000"/>
              </a:lnSpc>
              <a:spcBef>
                <a:spcPct val="0"/>
              </a:spcBef>
              <a:buNone/>
              <a:defRPr sz="3800" kern="1200" spc="-15">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15"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Overview for Health TechNet</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15"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February 19, 2021</a:t>
            </a:r>
            <a:endParaRPr lang="en-US" sz="32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600"/>
              </a:spcAft>
              <a:buClrTx/>
              <a:buSzTx/>
              <a:buFontTx/>
              <a:buNone/>
              <a:tabLst/>
              <a:defRPr/>
            </a:pPr>
            <a:r>
              <a:rPr lang="en-US" sz="2000" dirty="0">
                <a:solidFill>
                  <a:prstClr val="black"/>
                </a:solidFill>
                <a:latin typeface="Calibri" panose="020F0502020204030204" pitchFamily="34" charset="0"/>
                <a:cs typeface="Calibri" panose="020F0502020204030204" pitchFamily="34" charset="0"/>
              </a:rPr>
              <a:t>Evelyn Gallego, MBA, MPH, CPHIMS</a:t>
            </a:r>
          </a:p>
          <a:p>
            <a:pPr marL="0" marR="0" lvl="0" indent="0" algn="l" defTabSz="914400" rtl="0" eaLnBrk="1" fontAlgn="auto" latinLnBrk="0" hangingPunct="1">
              <a:lnSpc>
                <a:spcPct val="100000"/>
              </a:lnSpc>
              <a:spcBef>
                <a:spcPct val="0"/>
              </a:spcBef>
              <a:spcAft>
                <a:spcPts val="600"/>
              </a:spcAft>
              <a:buClrTx/>
              <a:buSzTx/>
              <a:buFontTx/>
              <a:buNone/>
              <a:tabLst/>
              <a:defRPr/>
            </a:pPr>
            <a:r>
              <a:rPr lang="en-US" sz="2000" dirty="0">
                <a:solidFill>
                  <a:prstClr val="black"/>
                </a:solidFill>
                <a:latin typeface="Calibri" panose="020F0502020204030204" pitchFamily="34" charset="0"/>
                <a:cs typeface="Calibri" panose="020F0502020204030204" pitchFamily="34" charset="0"/>
              </a:rPr>
              <a:t>Gravity Program Manager</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15"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8" name="Title 1">
            <a:extLst>
              <a:ext uri="{FF2B5EF4-FFF2-40B4-BE49-F238E27FC236}">
                <a16:creationId xmlns:a16="http://schemas.microsoft.com/office/drawing/2014/main" id="{78D2B99E-2E39-3940-BA3A-2DBE84DFA4F1}"/>
              </a:ext>
            </a:extLst>
          </p:cNvPr>
          <p:cNvSpPr>
            <a:spLocks noGrp="1"/>
          </p:cNvSpPr>
          <p:nvPr>
            <p:ph type="title"/>
          </p:nvPr>
        </p:nvSpPr>
        <p:spPr>
          <a:xfrm>
            <a:off x="469978" y="0"/>
            <a:ext cx="8565239" cy="1395248"/>
          </a:xfrm>
        </p:spPr>
        <p:txBody>
          <a:bodyPr/>
          <a:lstStyle/>
          <a:p>
            <a:r>
              <a:rPr lang="en-US" dirty="0">
                <a:solidFill>
                  <a:srgbClr val="002060"/>
                </a:solidFill>
              </a:rPr>
              <a:t>The Gravity Project: </a:t>
            </a:r>
            <a:r>
              <a:rPr lang="en-US" sz="3200" dirty="0">
                <a:solidFill>
                  <a:srgbClr val="002060"/>
                </a:solidFill>
              </a:rPr>
              <a:t>Consensus-driven Standards on Social Determinants of Health</a:t>
            </a:r>
          </a:p>
        </p:txBody>
      </p:sp>
      <p:pic>
        <p:nvPicPr>
          <p:cNvPr id="6" name="Picture 5" descr="A picture containing shirt&#10;&#10;Description automatically generated">
            <a:extLst>
              <a:ext uri="{FF2B5EF4-FFF2-40B4-BE49-F238E27FC236}">
                <a16:creationId xmlns:a16="http://schemas.microsoft.com/office/drawing/2014/main" id="{49DAE585-FF29-E545-B49B-D966B362B7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50207" y="169945"/>
            <a:ext cx="3071813" cy="2138426"/>
          </a:xfrm>
          <a:prstGeom prst="rect">
            <a:avLst/>
          </a:prstGeom>
        </p:spPr>
      </p:pic>
    </p:spTree>
    <p:extLst>
      <p:ext uri="{BB962C8B-B14F-4D97-AF65-F5344CB8AC3E}">
        <p14:creationId xmlns:p14="http://schemas.microsoft.com/office/powerpoint/2010/main" val="128009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67053" y="1502096"/>
          <a:ext cx="7492678" cy="4760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2A41DF0E-61C4-C54C-853C-D52412475A8E}"/>
              </a:ext>
            </a:extLst>
          </p:cNvPr>
          <p:cNvSpPr>
            <a:spLocks noGrp="1"/>
          </p:cNvSpPr>
          <p:nvPr>
            <p:ph type="title"/>
          </p:nvPr>
        </p:nvSpPr>
        <p:spPr>
          <a:xfrm>
            <a:off x="838200" y="176533"/>
            <a:ext cx="10515600" cy="1325563"/>
          </a:xfrm>
        </p:spPr>
        <p:txBody>
          <a:bodyPr>
            <a:normAutofit/>
          </a:bodyPr>
          <a:lstStyle/>
          <a:p>
            <a:r>
              <a:rPr lang="en-US" sz="3200" dirty="0">
                <a:solidFill>
                  <a:srgbClr val="002060"/>
                </a:solidFill>
              </a:rPr>
              <a:t>Uses for Social Risk Data in Clinical Settings</a:t>
            </a:r>
          </a:p>
        </p:txBody>
      </p:sp>
    </p:spTree>
    <p:extLst>
      <p:ext uri="{BB962C8B-B14F-4D97-AF65-F5344CB8AC3E}">
        <p14:creationId xmlns:p14="http://schemas.microsoft.com/office/powerpoint/2010/main" val="111607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F8ED-B5F9-3848-8604-97D16F39922B}"/>
              </a:ext>
            </a:extLst>
          </p:cNvPr>
          <p:cNvSpPr>
            <a:spLocks noGrp="1"/>
          </p:cNvSpPr>
          <p:nvPr>
            <p:ph type="title"/>
          </p:nvPr>
        </p:nvSpPr>
        <p:spPr>
          <a:xfrm>
            <a:off x="838200" y="192214"/>
            <a:ext cx="10515600" cy="1325563"/>
          </a:xfrm>
        </p:spPr>
        <p:txBody>
          <a:bodyPr>
            <a:normAutofit/>
          </a:bodyPr>
          <a:lstStyle/>
          <a:p>
            <a:r>
              <a:rPr lang="en-US" sz="3200" dirty="0">
                <a:solidFill>
                  <a:srgbClr val="002060"/>
                </a:solidFill>
              </a:rPr>
              <a:t>Challenges in SDOH Data Capture and Exchange</a:t>
            </a:r>
          </a:p>
        </p:txBody>
      </p:sp>
      <p:sp>
        <p:nvSpPr>
          <p:cNvPr id="3" name="Content Placeholder 2">
            <a:extLst>
              <a:ext uri="{FF2B5EF4-FFF2-40B4-BE49-F238E27FC236}">
                <a16:creationId xmlns:a16="http://schemas.microsoft.com/office/drawing/2014/main" id="{47A02789-6066-554A-95D2-A3641EC1E88E}"/>
              </a:ext>
            </a:extLst>
          </p:cNvPr>
          <p:cNvSpPr>
            <a:spLocks noGrp="1"/>
          </p:cNvSpPr>
          <p:nvPr>
            <p:ph idx="1"/>
          </p:nvPr>
        </p:nvSpPr>
        <p:spPr>
          <a:xfrm>
            <a:off x="838200" y="1484249"/>
            <a:ext cx="10515600" cy="3612007"/>
          </a:xfrm>
        </p:spPr>
        <p:txBody>
          <a:bodyPr/>
          <a:lstStyle/>
          <a:p>
            <a:r>
              <a:rPr lang="en-US" dirty="0"/>
              <a:t>Consent Management</a:t>
            </a:r>
          </a:p>
          <a:p>
            <a:r>
              <a:rPr lang="en-US" dirty="0"/>
              <a:t>Standardization of SDOH Data Collection and Storage</a:t>
            </a:r>
          </a:p>
          <a:p>
            <a:r>
              <a:rPr lang="en-US" dirty="0"/>
              <a:t>Data Sharing Between Ecosystem Parties</a:t>
            </a:r>
          </a:p>
          <a:p>
            <a:r>
              <a:rPr lang="en-US" dirty="0"/>
              <a:t>Access &amp; Comfort with Digital Solutions</a:t>
            </a:r>
          </a:p>
          <a:p>
            <a:r>
              <a:rPr lang="en-US" dirty="0"/>
              <a:t>Concerns about Information Collection and Sharing</a:t>
            </a:r>
          </a:p>
          <a:p>
            <a:r>
              <a:rPr lang="en-US" dirty="0"/>
              <a:t>Social Care Sector Capacity and Capability</a:t>
            </a:r>
          </a:p>
          <a:p>
            <a:r>
              <a:rPr lang="en-US" dirty="0"/>
              <a:t>Unnecessary Medicalization of SDOH</a:t>
            </a:r>
          </a:p>
        </p:txBody>
      </p:sp>
      <p:sp>
        <p:nvSpPr>
          <p:cNvPr id="4" name="Slide Number Placeholder 3">
            <a:extLst>
              <a:ext uri="{FF2B5EF4-FFF2-40B4-BE49-F238E27FC236}">
                <a16:creationId xmlns:a16="http://schemas.microsoft.com/office/drawing/2014/main" id="{DD66A036-C28C-5D4B-9541-011E765CD629}"/>
              </a:ext>
            </a:extLst>
          </p:cNvPr>
          <p:cNvSpPr>
            <a:spLocks noGrp="1"/>
          </p:cNvSpPr>
          <p:nvPr>
            <p:ph type="sldNum" sz="quarter" idx="12"/>
          </p:nvPr>
        </p:nvSpPr>
        <p:spPr/>
        <p:txBody>
          <a:bodyPr/>
          <a:lstStyle/>
          <a:p>
            <a:fld id="{77F48ACF-47AF-4B3F-9B94-01BB57938B9A}" type="slidenum">
              <a:rPr lang="en-US" smtClean="0">
                <a:solidFill>
                  <a:prstClr val="black">
                    <a:tint val="75000"/>
                  </a:prstClr>
                </a:solidFill>
              </a:rPr>
              <a:pPr/>
              <a:t>11</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A3E80F2A-4F33-864E-8280-643739BA07EF}"/>
              </a:ext>
            </a:extLst>
          </p:cNvPr>
          <p:cNvSpPr txBox="1"/>
          <p:nvPr/>
        </p:nvSpPr>
        <p:spPr>
          <a:xfrm>
            <a:off x="1121664" y="5540844"/>
            <a:ext cx="9948672" cy="369332"/>
          </a:xfrm>
          <a:prstGeom prst="rect">
            <a:avLst/>
          </a:prstGeom>
          <a:noFill/>
        </p:spPr>
        <p:txBody>
          <a:bodyPr wrap="square" rtlCol="0">
            <a:spAutoFit/>
          </a:bodyPr>
          <a:lstStyle/>
          <a:p>
            <a:r>
              <a:rPr lang="en-US" dirty="0">
                <a:hlinkClick r:id="rId2"/>
              </a:rPr>
              <a:t>https://www.nasdoh.org/wp-content/uploads/2020/08/NASDOH-Data-Interoperability_FINAL.pdf</a:t>
            </a:r>
            <a:r>
              <a:rPr lang="en-US" dirty="0"/>
              <a:t> </a:t>
            </a:r>
          </a:p>
        </p:txBody>
      </p:sp>
    </p:spTree>
    <p:extLst>
      <p:ext uri="{BB962C8B-B14F-4D97-AF65-F5344CB8AC3E}">
        <p14:creationId xmlns:p14="http://schemas.microsoft.com/office/powerpoint/2010/main" val="372059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350A63-4EE5-4ABC-AA2F-B349F5451AC4}"/>
              </a:ext>
            </a:extLst>
          </p:cNvPr>
          <p:cNvPicPr>
            <a:picLocks noChangeAspect="1"/>
          </p:cNvPicPr>
          <p:nvPr/>
        </p:nvPicPr>
        <p:blipFill rotWithShape="1">
          <a:blip r:embed="rId3">
            <a:extLst>
              <a:ext uri="{28A0092B-C50C-407E-A947-70E740481C1C}">
                <a14:useLocalDpi xmlns:a14="http://schemas.microsoft.com/office/drawing/2010/main"/>
              </a:ext>
            </a:extLst>
          </a:blip>
          <a:srcRect t="-7435" b="28820"/>
          <a:stretch/>
        </p:blipFill>
        <p:spPr>
          <a:xfrm>
            <a:off x="6733158" y="1674563"/>
            <a:ext cx="3648813" cy="1005840"/>
          </a:xfrm>
          <a:prstGeom prst="rect">
            <a:avLst/>
          </a:prstGeom>
        </p:spPr>
      </p:pic>
      <p:pic>
        <p:nvPicPr>
          <p:cNvPr id="11" name="Picture 10">
            <a:extLst>
              <a:ext uri="{FF2B5EF4-FFF2-40B4-BE49-F238E27FC236}">
                <a16:creationId xmlns:a16="http://schemas.microsoft.com/office/drawing/2014/main" id="{30F1983F-E9C7-4B0A-B814-9968C19280D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205" b="49056"/>
          <a:stretch/>
        </p:blipFill>
        <p:spPr>
          <a:xfrm>
            <a:off x="2084318" y="3665130"/>
            <a:ext cx="5260015" cy="884749"/>
          </a:xfrm>
          <a:prstGeom prst="rect">
            <a:avLst/>
          </a:prstGeom>
        </p:spPr>
      </p:pic>
      <p:pic>
        <p:nvPicPr>
          <p:cNvPr id="13" name="Picture 12">
            <a:extLst>
              <a:ext uri="{FF2B5EF4-FFF2-40B4-BE49-F238E27FC236}">
                <a16:creationId xmlns:a16="http://schemas.microsoft.com/office/drawing/2014/main" id="{58596741-148F-4B31-AEF4-608C6587BC1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481"/>
          <a:stretch/>
        </p:blipFill>
        <p:spPr>
          <a:xfrm>
            <a:off x="1739261" y="1465355"/>
            <a:ext cx="4548802" cy="1342270"/>
          </a:xfrm>
          <a:prstGeom prst="rect">
            <a:avLst/>
          </a:prstGeom>
        </p:spPr>
      </p:pic>
      <p:pic>
        <p:nvPicPr>
          <p:cNvPr id="17" name="Picture 16">
            <a:extLst>
              <a:ext uri="{FF2B5EF4-FFF2-40B4-BE49-F238E27FC236}">
                <a16:creationId xmlns:a16="http://schemas.microsoft.com/office/drawing/2014/main" id="{3F89DCF5-5ECD-439F-BCC3-611F9E4469B8}"/>
              </a:ext>
            </a:extLst>
          </p:cNvPr>
          <p:cNvPicPr>
            <a:picLocks noChangeAspect="1"/>
          </p:cNvPicPr>
          <p:nvPr/>
        </p:nvPicPr>
        <p:blipFill rotWithShape="1">
          <a:blip r:embed="rId6">
            <a:extLst>
              <a:ext uri="{28A0092B-C50C-407E-A947-70E740481C1C}">
                <a14:useLocalDpi xmlns:a14="http://schemas.microsoft.com/office/drawing/2010/main"/>
              </a:ext>
            </a:extLst>
          </a:blip>
          <a:srcRect b="-3263"/>
          <a:stretch/>
        </p:blipFill>
        <p:spPr>
          <a:xfrm>
            <a:off x="7930559" y="3477038"/>
            <a:ext cx="2051048" cy="1472208"/>
          </a:xfrm>
          <a:prstGeom prst="rect">
            <a:avLst/>
          </a:prstGeom>
        </p:spPr>
      </p:pic>
      <p:sp>
        <p:nvSpPr>
          <p:cNvPr id="9" name="TextBox 8"/>
          <p:cNvSpPr txBox="1"/>
          <p:nvPr/>
        </p:nvSpPr>
        <p:spPr>
          <a:xfrm>
            <a:off x="389752" y="5269733"/>
            <a:ext cx="11412496" cy="738664"/>
          </a:xfrm>
          <a:prstGeom prst="rect">
            <a:avLst/>
          </a:prstGeom>
          <a:noFill/>
        </p:spPr>
        <p:txBody>
          <a:bodyPr wrap="square" rtlCol="0">
            <a:spAutoFit/>
          </a:bodyPr>
          <a:lstStyle/>
          <a:p>
            <a:pPr defTabSz="457200">
              <a:defRPr/>
            </a:pPr>
            <a:r>
              <a:rPr lang="en-US" sz="1400" dirty="0">
                <a:solidFill>
                  <a:prstClr val="black"/>
                </a:solidFill>
              </a:rPr>
              <a:t>Arons A, DeSilvey S, Fichtenberg C, Gottlieb L. </a:t>
            </a:r>
            <a:r>
              <a:rPr lang="en-US" sz="1400" dirty="0">
                <a:solidFill>
                  <a:prstClr val="black"/>
                </a:solidFill>
                <a:hlinkClick r:id="rId7"/>
              </a:rPr>
              <a:t>Documenting social determinants of health-related clinical activities using standardized medical vocabularies</a:t>
            </a:r>
            <a:r>
              <a:rPr lang="en-US" sz="1400" dirty="0">
                <a:solidFill>
                  <a:prstClr val="black"/>
                </a:solidFill>
              </a:rPr>
              <a:t>. JAMIA Open. 2018;2(1):81-88. (</a:t>
            </a:r>
            <a:r>
              <a:rPr lang="en-US" sz="1400" dirty="0">
                <a:solidFill>
                  <a:prstClr val="black"/>
                </a:solidFill>
                <a:hlinkClick r:id="rId8"/>
              </a:rPr>
              <a:t>http://sirenetwork.ucsf.edu/tools-resources/mmi/compendium-medical-terminology-codes-social-risk-factors</a:t>
            </a:r>
            <a:r>
              <a:rPr lang="en-US" sz="1400" dirty="0">
                <a:solidFill>
                  <a:prstClr val="black"/>
                </a:solidFill>
              </a:rPr>
              <a:t>) </a:t>
            </a:r>
          </a:p>
          <a:p>
            <a:pPr defTabSz="457200">
              <a:defRPr/>
            </a:pPr>
            <a:endParaRPr lang="en-US" sz="1400" dirty="0">
              <a:solidFill>
                <a:prstClr val="black"/>
              </a:solidFill>
            </a:endParaRPr>
          </a:p>
        </p:txBody>
      </p:sp>
      <p:sp>
        <p:nvSpPr>
          <p:cNvPr id="2" name="Title 1">
            <a:extLst>
              <a:ext uri="{FF2B5EF4-FFF2-40B4-BE49-F238E27FC236}">
                <a16:creationId xmlns:a16="http://schemas.microsoft.com/office/drawing/2014/main" id="{F62ACDB0-6161-3A41-94D7-AAB3FF6BABA0}"/>
              </a:ext>
            </a:extLst>
          </p:cNvPr>
          <p:cNvSpPr>
            <a:spLocks noGrp="1"/>
          </p:cNvSpPr>
          <p:nvPr>
            <p:ph type="title"/>
          </p:nvPr>
        </p:nvSpPr>
        <p:spPr>
          <a:xfrm>
            <a:off x="743198" y="82719"/>
            <a:ext cx="10515600" cy="1325563"/>
          </a:xfrm>
        </p:spPr>
        <p:txBody>
          <a:bodyPr>
            <a:normAutofit/>
          </a:bodyPr>
          <a:lstStyle/>
          <a:p>
            <a:r>
              <a:rPr lang="en-US" sz="3200" dirty="0">
                <a:solidFill>
                  <a:srgbClr val="002060"/>
                </a:solidFill>
              </a:rPr>
              <a:t>SIREN Social Risk Codes Review</a:t>
            </a:r>
          </a:p>
        </p:txBody>
      </p:sp>
    </p:spTree>
    <p:extLst>
      <p:ext uri="{BB962C8B-B14F-4D97-AF65-F5344CB8AC3E}">
        <p14:creationId xmlns:p14="http://schemas.microsoft.com/office/powerpoint/2010/main" val="34187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0A8BB8-1E1C-44CC-A6DD-854989875B03}"/>
              </a:ext>
            </a:extLst>
          </p:cNvPr>
          <p:cNvPicPr>
            <a:picLocks noChangeAspect="1"/>
          </p:cNvPicPr>
          <p:nvPr/>
        </p:nvPicPr>
        <p:blipFill>
          <a:blip r:embed="rId3"/>
          <a:stretch>
            <a:fillRect/>
          </a:stretch>
        </p:blipFill>
        <p:spPr>
          <a:xfrm>
            <a:off x="1527629" y="1192812"/>
            <a:ext cx="9144000" cy="3966637"/>
          </a:xfrm>
          <a:prstGeom prst="rect">
            <a:avLst/>
          </a:prstGeom>
        </p:spPr>
      </p:pic>
      <p:sp>
        <p:nvSpPr>
          <p:cNvPr id="6" name="TextBox 5"/>
          <p:cNvSpPr txBox="1"/>
          <p:nvPr/>
        </p:nvSpPr>
        <p:spPr>
          <a:xfrm>
            <a:off x="645886" y="5295856"/>
            <a:ext cx="11468099" cy="738664"/>
          </a:xfrm>
          <a:prstGeom prst="rect">
            <a:avLst/>
          </a:prstGeom>
          <a:noFill/>
        </p:spPr>
        <p:txBody>
          <a:bodyPr wrap="square" rtlCol="0">
            <a:spAutoFit/>
          </a:bodyPr>
          <a:lstStyle/>
          <a:p>
            <a:pPr defTabSz="457200">
              <a:defRPr/>
            </a:pPr>
            <a:r>
              <a:rPr lang="en-US" sz="1400" dirty="0">
                <a:solidFill>
                  <a:prstClr val="black"/>
                </a:solidFill>
              </a:rPr>
              <a:t>Arons A, DeSilvey S, Fichtenberg C, Gottlieb L. </a:t>
            </a:r>
            <a:r>
              <a:rPr lang="en-US" sz="1400" dirty="0">
                <a:solidFill>
                  <a:prstClr val="black"/>
                </a:solidFill>
                <a:hlinkClick r:id="rId4"/>
              </a:rPr>
              <a:t>Documenting social determinants of health-related clinical activities using standardized medical vocabularies</a:t>
            </a:r>
            <a:r>
              <a:rPr lang="en-US" sz="1400" dirty="0">
                <a:solidFill>
                  <a:prstClr val="black"/>
                </a:solidFill>
              </a:rPr>
              <a:t>. JAMIA Open. 2018;2(1):81-88. (</a:t>
            </a:r>
            <a:r>
              <a:rPr lang="en-US" sz="1400" dirty="0">
                <a:solidFill>
                  <a:prstClr val="black"/>
                </a:solidFill>
                <a:hlinkClick r:id="rId5"/>
              </a:rPr>
              <a:t>http://sirenetwork.ucsf.edu/tools-resources/mmi/compendium-medical-terminology-codes-social-risk-factors</a:t>
            </a:r>
            <a:r>
              <a:rPr lang="en-US" sz="1400" dirty="0">
                <a:solidFill>
                  <a:prstClr val="black"/>
                </a:solidFill>
              </a:rPr>
              <a:t>) </a:t>
            </a:r>
          </a:p>
          <a:p>
            <a:pPr defTabSz="457200">
              <a:defRPr/>
            </a:pPr>
            <a:endParaRPr lang="en-US" sz="1400" dirty="0">
              <a:solidFill>
                <a:prstClr val="black"/>
              </a:solidFill>
            </a:endParaRPr>
          </a:p>
        </p:txBody>
      </p:sp>
      <p:sp>
        <p:nvSpPr>
          <p:cNvPr id="7" name="Title 1">
            <a:extLst>
              <a:ext uri="{FF2B5EF4-FFF2-40B4-BE49-F238E27FC236}">
                <a16:creationId xmlns:a16="http://schemas.microsoft.com/office/drawing/2014/main" id="{133BC69F-1014-CE4B-A1C7-0062485C33FE}"/>
              </a:ext>
            </a:extLst>
          </p:cNvPr>
          <p:cNvSpPr txBox="1">
            <a:spLocks/>
          </p:cNvSpPr>
          <p:nvPr/>
        </p:nvSpPr>
        <p:spPr>
          <a:xfrm>
            <a:off x="838200" y="513581"/>
            <a:ext cx="9833429" cy="1028700"/>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i="0" dirty="0">
                <a:solidFill>
                  <a:srgbClr val="002060"/>
                </a:solidFill>
                <a:latin typeface="+mn-lt"/>
              </a:rPr>
              <a:t>SIREN Social Risk Codes Review</a:t>
            </a:r>
          </a:p>
        </p:txBody>
      </p:sp>
    </p:spTree>
    <p:extLst>
      <p:ext uri="{BB962C8B-B14F-4D97-AF65-F5344CB8AC3E}">
        <p14:creationId xmlns:p14="http://schemas.microsoft.com/office/powerpoint/2010/main" val="2770519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A873AC0-4025-B946-952D-340880118FFC}"/>
              </a:ext>
            </a:extLst>
          </p:cNvPr>
          <p:cNvSpPr>
            <a:spLocks noGrp="1"/>
          </p:cNvSpPr>
          <p:nvPr>
            <p:ph idx="1"/>
          </p:nvPr>
        </p:nvSpPr>
        <p:spPr>
          <a:xfrm>
            <a:off x="1157288" y="1088590"/>
            <a:ext cx="9315450" cy="1764502"/>
          </a:xfrm>
        </p:spPr>
        <p:txBody>
          <a:bodyPr>
            <a:noAutofit/>
          </a:bodyPr>
          <a:lstStyle/>
          <a:p>
            <a:pPr marL="0" indent="0" algn="ctr">
              <a:buNone/>
            </a:pPr>
            <a:r>
              <a:rPr lang="en-US" b="1" dirty="0"/>
              <a:t>Goal</a:t>
            </a:r>
          </a:p>
          <a:p>
            <a:pPr marL="0" indent="0">
              <a:buNone/>
            </a:pPr>
            <a:r>
              <a:rPr lang="en-US" dirty="0"/>
              <a:t>Develop consensus-driven data standards to support use and exchange of social determinants of health (SDOH) data within the health care sectors and between the health care sector and other sectors.</a:t>
            </a:r>
          </a:p>
          <a:p>
            <a:pPr marL="0" indent="0">
              <a:buNone/>
            </a:pPr>
            <a:endParaRPr lang="en-US" i="1" dirty="0"/>
          </a:p>
          <a:p>
            <a:pPr marL="0" indent="0">
              <a:buNone/>
            </a:pPr>
            <a:endParaRPr lang="en-US" i="1" dirty="0"/>
          </a:p>
          <a:p>
            <a:endParaRPr lang="en-US" dirty="0"/>
          </a:p>
        </p:txBody>
      </p:sp>
      <p:sp>
        <p:nvSpPr>
          <p:cNvPr id="7" name="Title 1">
            <a:extLst>
              <a:ext uri="{FF2B5EF4-FFF2-40B4-BE49-F238E27FC236}">
                <a16:creationId xmlns:a16="http://schemas.microsoft.com/office/drawing/2014/main" id="{82AB84F8-03DF-5546-8AAA-21000CBCDBEE}"/>
              </a:ext>
            </a:extLst>
          </p:cNvPr>
          <p:cNvSpPr txBox="1">
            <a:spLocks/>
          </p:cNvSpPr>
          <p:nvPr/>
        </p:nvSpPr>
        <p:spPr>
          <a:xfrm>
            <a:off x="722396" y="535679"/>
            <a:ext cx="7375072" cy="771525"/>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3200" i="0" dirty="0">
                <a:solidFill>
                  <a:srgbClr val="002060"/>
                </a:solidFill>
                <a:latin typeface="+mn-lt"/>
              </a:rPr>
              <a:t>Enter the Gravity Project…</a:t>
            </a:r>
          </a:p>
        </p:txBody>
      </p:sp>
      <p:pic>
        <p:nvPicPr>
          <p:cNvPr id="5" name="Picture 4" descr="Diagram&#10;&#10;Description automatically generated">
            <a:extLst>
              <a:ext uri="{FF2B5EF4-FFF2-40B4-BE49-F238E27FC236}">
                <a16:creationId xmlns:a16="http://schemas.microsoft.com/office/drawing/2014/main" id="{31FA89DF-9F73-5D40-AFF9-E55FD77E17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3888" y="3146567"/>
            <a:ext cx="5995392" cy="3711433"/>
          </a:xfrm>
          <a:prstGeom prst="rect">
            <a:avLst/>
          </a:prstGeom>
        </p:spPr>
      </p:pic>
    </p:spTree>
    <p:extLst>
      <p:ext uri="{BB962C8B-B14F-4D97-AF65-F5344CB8AC3E}">
        <p14:creationId xmlns:p14="http://schemas.microsoft.com/office/powerpoint/2010/main" val="427270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88BECB-4E98-4063-84DA-317D1A319EEF}"/>
              </a:ext>
            </a:extLst>
          </p:cNvPr>
          <p:cNvSpPr/>
          <p:nvPr/>
        </p:nvSpPr>
        <p:spPr>
          <a:xfrm>
            <a:off x="686619" y="1357578"/>
            <a:ext cx="7385220" cy="2419124"/>
          </a:xfrm>
          <a:prstGeom prst="rect">
            <a:avLst/>
          </a:prstGeom>
        </p:spPr>
        <p:txBody>
          <a:bodyPr wrap="square" anchor="t">
            <a:spAutoFit/>
          </a:bodyPr>
          <a:lstStyle/>
          <a:p>
            <a:pPr defTabSz="1218987">
              <a:lnSpc>
                <a:spcPct val="90000"/>
              </a:lnSpc>
              <a:spcBef>
                <a:spcPts val="500"/>
              </a:spcBef>
            </a:pPr>
            <a:r>
              <a:rPr lang="en-US" sz="2400" dirty="0">
                <a:solidFill>
                  <a:srgbClr val="000000"/>
                </a:solidFill>
                <a:latin typeface="Arial"/>
                <a:cs typeface="Arial"/>
              </a:rPr>
              <a:t>In May 2019, the </a:t>
            </a:r>
            <a:r>
              <a:rPr lang="en-US" sz="2400" dirty="0">
                <a:solidFill>
                  <a:srgbClr val="000000"/>
                </a:solidFill>
                <a:latin typeface="Arial"/>
                <a:cs typeface="Arial"/>
                <a:hlinkClick r:id="rId2"/>
              </a:rPr>
              <a:t>Gravity Project </a:t>
            </a:r>
            <a:r>
              <a:rPr lang="en-US" sz="2400" dirty="0">
                <a:solidFill>
                  <a:srgbClr val="000000"/>
                </a:solidFill>
                <a:latin typeface="Arial"/>
                <a:cs typeface="Arial"/>
              </a:rPr>
              <a:t>was launched as a multi-stakeholder public collaborative with the goal to develop, test, and validate standardized SDOH data for use in patient care, care coordination between health and human services sectors, population health management, public health, value-based payment, and clinical research.</a:t>
            </a:r>
            <a:endParaRPr lang="en-US" sz="2400" dirty="0">
              <a:solidFill>
                <a:srgbClr val="0000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FDB1455B-AC98-BD42-9C33-BDC7345AF434}"/>
              </a:ext>
            </a:extLst>
          </p:cNvPr>
          <p:cNvPicPr>
            <a:picLocks noChangeAspect="1"/>
          </p:cNvPicPr>
          <p:nvPr/>
        </p:nvPicPr>
        <p:blipFill>
          <a:blip r:embed="rId3"/>
          <a:stretch>
            <a:fillRect/>
          </a:stretch>
        </p:blipFill>
        <p:spPr>
          <a:xfrm>
            <a:off x="8392818" y="1242609"/>
            <a:ext cx="3016777" cy="2534093"/>
          </a:xfrm>
          <a:prstGeom prst="rect">
            <a:avLst/>
          </a:prstGeom>
        </p:spPr>
      </p:pic>
      <p:sp>
        <p:nvSpPr>
          <p:cNvPr id="7" name="Rectangle 6">
            <a:extLst>
              <a:ext uri="{FF2B5EF4-FFF2-40B4-BE49-F238E27FC236}">
                <a16:creationId xmlns:a16="http://schemas.microsoft.com/office/drawing/2014/main" id="{E46B8BD5-9D95-4B42-9D3B-2FE5CAB1A27E}"/>
              </a:ext>
            </a:extLst>
          </p:cNvPr>
          <p:cNvSpPr/>
          <p:nvPr/>
        </p:nvSpPr>
        <p:spPr>
          <a:xfrm>
            <a:off x="686619" y="4056865"/>
            <a:ext cx="10858378" cy="1089529"/>
          </a:xfrm>
          <a:prstGeom prst="rect">
            <a:avLst/>
          </a:prstGeom>
        </p:spPr>
        <p:txBody>
          <a:bodyPr wrap="square">
            <a:spAutoFit/>
          </a:bodyPr>
          <a:lstStyle/>
          <a:p>
            <a:pPr defTabSz="1218987">
              <a:lnSpc>
                <a:spcPct val="90000"/>
              </a:lnSpc>
              <a:spcBef>
                <a:spcPts val="500"/>
              </a:spcBef>
            </a:pPr>
            <a:r>
              <a:rPr lang="en-US" sz="2400" b="1" dirty="0">
                <a:solidFill>
                  <a:srgbClr val="0070C0"/>
                </a:solidFill>
                <a:latin typeface="Arial"/>
                <a:cs typeface="Arial"/>
              </a:rPr>
              <a:t>Gravity Project Scope:</a:t>
            </a:r>
            <a:r>
              <a:rPr lang="en-US" sz="2400" dirty="0">
                <a:solidFill>
                  <a:srgbClr val="000000"/>
                </a:solidFill>
                <a:latin typeface="Arial"/>
                <a:cs typeface="Arial"/>
              </a:rPr>
              <a:t> Develop data standards to represent patient level SDOH data documented across four clinical activities: screening, assessment/diagnosis, goal setting, and treatment/interventions.</a:t>
            </a:r>
          </a:p>
        </p:txBody>
      </p:sp>
      <p:sp>
        <p:nvSpPr>
          <p:cNvPr id="8" name="TextBox 7">
            <a:extLst>
              <a:ext uri="{FF2B5EF4-FFF2-40B4-BE49-F238E27FC236}">
                <a16:creationId xmlns:a16="http://schemas.microsoft.com/office/drawing/2014/main" id="{A7DED363-7FE1-C849-B95B-B7EFDA6D6853}"/>
              </a:ext>
            </a:extLst>
          </p:cNvPr>
          <p:cNvSpPr txBox="1"/>
          <p:nvPr/>
        </p:nvSpPr>
        <p:spPr>
          <a:xfrm>
            <a:off x="2643116" y="6155695"/>
            <a:ext cx="6905767" cy="400110"/>
          </a:xfrm>
          <a:prstGeom prst="rect">
            <a:avLst/>
          </a:prstGeom>
          <a:noFill/>
        </p:spPr>
        <p:txBody>
          <a:bodyPr wrap="square" rtlCol="0">
            <a:spAutoFit/>
          </a:bodyPr>
          <a:lstStyle/>
          <a:p>
            <a:r>
              <a:rPr lang="en-US" sz="2000" dirty="0">
                <a:hlinkClick r:id="rId2"/>
              </a:rPr>
              <a:t>https://confluence.hl7.org/display/GRAV/The+Gravity+Project</a:t>
            </a:r>
            <a:endParaRPr lang="en-US" sz="2000" dirty="0"/>
          </a:p>
        </p:txBody>
      </p:sp>
      <p:sp>
        <p:nvSpPr>
          <p:cNvPr id="14" name="Title 8">
            <a:extLst>
              <a:ext uri="{FF2B5EF4-FFF2-40B4-BE49-F238E27FC236}">
                <a16:creationId xmlns:a16="http://schemas.microsoft.com/office/drawing/2014/main" id="{3E08FC17-D380-8441-8D17-7ACD516FD962}"/>
              </a:ext>
            </a:extLst>
          </p:cNvPr>
          <p:cNvSpPr>
            <a:spLocks noGrp="1"/>
          </p:cNvSpPr>
          <p:nvPr>
            <p:ph type="title"/>
          </p:nvPr>
        </p:nvSpPr>
        <p:spPr>
          <a:xfrm>
            <a:off x="686619" y="32015"/>
            <a:ext cx="10515600" cy="1325563"/>
          </a:xfrm>
        </p:spPr>
        <p:txBody>
          <a:bodyPr>
            <a:normAutofit/>
          </a:bodyPr>
          <a:lstStyle/>
          <a:p>
            <a:r>
              <a:rPr lang="en-US" sz="3200" dirty="0">
                <a:solidFill>
                  <a:srgbClr val="002060"/>
                </a:solidFill>
                <a:latin typeface="+mn-lt"/>
              </a:rPr>
              <a:t>Project Scope</a:t>
            </a:r>
          </a:p>
        </p:txBody>
      </p:sp>
    </p:spTree>
    <p:extLst>
      <p:ext uri="{BB962C8B-B14F-4D97-AF65-F5344CB8AC3E}">
        <p14:creationId xmlns:p14="http://schemas.microsoft.com/office/powerpoint/2010/main" val="2801483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88BECB-4E98-4063-84DA-317D1A319EEF}"/>
              </a:ext>
            </a:extLst>
          </p:cNvPr>
          <p:cNvSpPr/>
          <p:nvPr/>
        </p:nvSpPr>
        <p:spPr>
          <a:xfrm>
            <a:off x="443459" y="1161199"/>
            <a:ext cx="6195336" cy="4535601"/>
          </a:xfrm>
          <a:prstGeom prst="rect">
            <a:avLst/>
          </a:prstGeom>
        </p:spPr>
        <p:txBody>
          <a:bodyPr wrap="square" anchor="t">
            <a:spAutoFit/>
          </a:bodyPr>
          <a:lstStyle/>
          <a:p>
            <a:pPr defTabSz="1218987">
              <a:lnSpc>
                <a:spcPct val="90000"/>
              </a:lnSpc>
              <a:spcBef>
                <a:spcPts val="500"/>
              </a:spcBef>
              <a:spcAft>
                <a:spcPts val="600"/>
              </a:spcAft>
            </a:pPr>
            <a:r>
              <a:rPr lang="en-US" sz="2400" b="1" dirty="0">
                <a:solidFill>
                  <a:srgbClr val="0070C0"/>
                </a:solidFill>
                <a:latin typeface="Arial" pitchFamily="34" charset="0"/>
                <a:cs typeface="Arial" pitchFamily="34" charset="0"/>
              </a:rPr>
              <a:t>HL7 FHIR Accelerator: </a:t>
            </a:r>
            <a:r>
              <a:rPr lang="en-US" sz="2400" dirty="0">
                <a:solidFill>
                  <a:srgbClr val="000000"/>
                </a:solidFill>
                <a:latin typeface="Arial"/>
                <a:cs typeface="Arial"/>
              </a:rPr>
              <a:t>In August 2019, Gravity officially joined the HL7 FHIR Accelerator Program and balloted the first HL7 SDOH FHIR IG in Dec. 2020.</a:t>
            </a:r>
            <a:endParaRPr lang="en-US" sz="2400" dirty="0">
              <a:solidFill>
                <a:srgbClr val="000000"/>
              </a:solidFill>
              <a:latin typeface="Arial" pitchFamily="34" charset="0"/>
              <a:cs typeface="Arial" pitchFamily="34" charset="0"/>
            </a:endParaRPr>
          </a:p>
          <a:p>
            <a:pPr lvl="0" defTabSz="1218987">
              <a:lnSpc>
                <a:spcPct val="90000"/>
              </a:lnSpc>
              <a:spcBef>
                <a:spcPts val="500"/>
              </a:spcBef>
            </a:pPr>
            <a:endParaRPr lang="en-US" b="1" dirty="0">
              <a:solidFill>
                <a:srgbClr val="0070C0"/>
              </a:solidFill>
              <a:latin typeface="Arial" pitchFamily="34" charset="0"/>
              <a:cs typeface="Arial" pitchFamily="34" charset="0"/>
            </a:endParaRPr>
          </a:p>
          <a:p>
            <a:pPr lvl="0" defTabSz="1218987">
              <a:lnSpc>
                <a:spcPct val="90000"/>
              </a:lnSpc>
              <a:spcBef>
                <a:spcPts val="500"/>
              </a:spcBef>
            </a:pPr>
            <a:r>
              <a:rPr lang="en-US" sz="2400" b="1" dirty="0">
                <a:solidFill>
                  <a:srgbClr val="0070C0"/>
                </a:solidFill>
                <a:latin typeface="Arial" pitchFamily="34" charset="0"/>
                <a:cs typeface="Arial" pitchFamily="34" charset="0"/>
              </a:rPr>
              <a:t>Public Collaboration: </a:t>
            </a:r>
            <a:r>
              <a:rPr lang="en-US" sz="2400" dirty="0">
                <a:latin typeface="Arial" pitchFamily="34" charset="0"/>
                <a:cs typeface="Arial" pitchFamily="34" charset="0"/>
              </a:rPr>
              <a:t>Gravity has convened over </a:t>
            </a:r>
            <a:r>
              <a:rPr lang="en-US" sz="2400" b="1" dirty="0">
                <a:latin typeface="Arial" pitchFamily="34" charset="0"/>
                <a:cs typeface="Arial" pitchFamily="34" charset="0"/>
              </a:rPr>
              <a:t>1,500+ </a:t>
            </a:r>
            <a:r>
              <a:rPr lang="en-US" sz="2400" dirty="0">
                <a:latin typeface="Arial" pitchFamily="34" charset="0"/>
                <a:cs typeface="Arial" pitchFamily="34" charset="0"/>
              </a:rPr>
              <a:t>participants from across the health and human services ecosystem from clinical provider groups, community-based organizations,  standards development organizations, federal and state government, payers, and technology vendors.</a:t>
            </a:r>
          </a:p>
        </p:txBody>
      </p:sp>
      <p:sp>
        <p:nvSpPr>
          <p:cNvPr id="8" name="Title 8">
            <a:extLst>
              <a:ext uri="{FF2B5EF4-FFF2-40B4-BE49-F238E27FC236}">
                <a16:creationId xmlns:a16="http://schemas.microsoft.com/office/drawing/2014/main" id="{BEA708E6-964A-DE44-9472-BB3E5461DAF4}"/>
              </a:ext>
            </a:extLst>
          </p:cNvPr>
          <p:cNvSpPr txBox="1">
            <a:spLocks/>
          </p:cNvSpPr>
          <p:nvPr/>
        </p:nvSpPr>
        <p:spPr>
          <a:xfrm>
            <a:off x="443459" y="284160"/>
            <a:ext cx="10515600" cy="1325563"/>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stStyle>
          <a:p>
            <a:r>
              <a:rPr lang="en-US" sz="3200" dirty="0">
                <a:solidFill>
                  <a:srgbClr val="002060"/>
                </a:solidFill>
                <a:latin typeface="+mn-lt"/>
              </a:rPr>
              <a:t>SDOH Interoperability Glide Path</a:t>
            </a:r>
          </a:p>
        </p:txBody>
      </p:sp>
      <p:pic>
        <p:nvPicPr>
          <p:cNvPr id="2" name="Picture 1">
            <a:extLst>
              <a:ext uri="{FF2B5EF4-FFF2-40B4-BE49-F238E27FC236}">
                <a16:creationId xmlns:a16="http://schemas.microsoft.com/office/drawing/2014/main" id="{1A3F252A-CF0D-224D-80BF-D7055815178C}"/>
              </a:ext>
            </a:extLst>
          </p:cNvPr>
          <p:cNvPicPr>
            <a:picLocks noChangeAspect="1"/>
          </p:cNvPicPr>
          <p:nvPr/>
        </p:nvPicPr>
        <p:blipFill>
          <a:blip r:embed="rId2"/>
          <a:stretch>
            <a:fillRect/>
          </a:stretch>
        </p:blipFill>
        <p:spPr>
          <a:xfrm>
            <a:off x="6313118" y="732092"/>
            <a:ext cx="5310163" cy="4859404"/>
          </a:xfrm>
          <a:prstGeom prst="rect">
            <a:avLst/>
          </a:prstGeom>
        </p:spPr>
      </p:pic>
      <p:sp>
        <p:nvSpPr>
          <p:cNvPr id="4" name="TextBox 3">
            <a:extLst>
              <a:ext uri="{FF2B5EF4-FFF2-40B4-BE49-F238E27FC236}">
                <a16:creationId xmlns:a16="http://schemas.microsoft.com/office/drawing/2014/main" id="{59AF02B0-A4F1-6841-B69C-1B1092A2ACC1}"/>
              </a:ext>
            </a:extLst>
          </p:cNvPr>
          <p:cNvSpPr txBox="1"/>
          <p:nvPr/>
        </p:nvSpPr>
        <p:spPr>
          <a:xfrm>
            <a:off x="1865133" y="5934670"/>
            <a:ext cx="8280353" cy="923330"/>
          </a:xfrm>
          <a:prstGeom prst="rect">
            <a:avLst/>
          </a:prstGeom>
          <a:noFill/>
        </p:spPr>
        <p:txBody>
          <a:bodyPr wrap="square" rtlCol="0">
            <a:spAutoFit/>
          </a:bodyPr>
          <a:lstStyle/>
          <a:p>
            <a:r>
              <a:rPr lang="en-US" dirty="0"/>
              <a:t>Public Workgroup Meets bi-weekly Thursdays 4 to 5:30 PM ET </a:t>
            </a:r>
            <a:r>
              <a:rPr lang="en-US" dirty="0">
                <a:hlinkClick r:id="rId3"/>
              </a:rPr>
              <a:t>https://confluence.hl7.org/pages/viewpage.action?pageId=91996855#TheGravityProject-UpcomingGravityProjectMeeting</a:t>
            </a:r>
            <a:r>
              <a:rPr lang="en-US" dirty="0"/>
              <a:t>  </a:t>
            </a:r>
          </a:p>
        </p:txBody>
      </p:sp>
    </p:spTree>
    <p:extLst>
      <p:ext uri="{BB962C8B-B14F-4D97-AF65-F5344CB8AC3E}">
        <p14:creationId xmlns:p14="http://schemas.microsoft.com/office/powerpoint/2010/main" val="451094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dirty="0">
                <a:solidFill>
                  <a:srgbClr val="002060"/>
                </a:solidFill>
              </a:rPr>
              <a:t>Gravity Overview: Two Streams</a:t>
            </a:r>
          </a:p>
        </p:txBody>
      </p:sp>
      <p:sp>
        <p:nvSpPr>
          <p:cNvPr id="7" name="Slide Number Placeholder 6">
            <a:extLst>
              <a:ext uri="{FF2B5EF4-FFF2-40B4-BE49-F238E27FC236}">
                <a16:creationId xmlns:a16="http://schemas.microsoft.com/office/drawing/2014/main" id="{4DD59BE1-2EA5-44AE-A09C-6272C927E5FA}"/>
              </a:ext>
            </a:extLst>
          </p:cNvPr>
          <p:cNvSpPr>
            <a:spLocks noGrp="1"/>
          </p:cNvSpPr>
          <p:nvPr>
            <p:ph type="sldNum" sz="quarter" idx="12"/>
          </p:nvPr>
        </p:nvSpPr>
        <p:spPr>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8ACF-47AF-4B3F-9B94-01BB57938B9A}" type="slidenum">
              <a:rPr lang="en-US" smtClean="0">
                <a:solidFill>
                  <a:prstClr val="black">
                    <a:tint val="75000"/>
                  </a:prstClr>
                </a:solidFill>
              </a:rPr>
              <a:pPr/>
              <a:t>17</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0699B33E-0C68-4EB2-8BD6-5FDF03DC0D78}"/>
              </a:ext>
            </a:extLst>
          </p:cNvPr>
          <p:cNvSpPr/>
          <p:nvPr/>
        </p:nvSpPr>
        <p:spPr>
          <a:xfrm>
            <a:off x="3456425" y="2545730"/>
            <a:ext cx="2638028" cy="2185414"/>
          </a:xfrm>
          <a:custGeom>
            <a:avLst/>
            <a:gdLst>
              <a:gd name="connsiteX0" fmla="*/ 864096 w 2086113"/>
              <a:gd name="connsiteY0" fmla="*/ 0 h 1728192"/>
              <a:gd name="connsiteX1" fmla="*/ 1475104 w 2086113"/>
              <a:gd name="connsiteY1" fmla="*/ 253088 h 1728192"/>
              <a:gd name="connsiteX2" fmla="*/ 2086113 w 2086113"/>
              <a:gd name="connsiteY2" fmla="*/ 864096 h 1728192"/>
              <a:gd name="connsiteX3" fmla="*/ 1475104 w 2086113"/>
              <a:gd name="connsiteY3" fmla="*/ 1475104 h 1728192"/>
              <a:gd name="connsiteX4" fmla="*/ 253088 w 2086113"/>
              <a:gd name="connsiteY4" fmla="*/ 1475104 h 1728192"/>
              <a:gd name="connsiteX5" fmla="*/ 253088 w 2086113"/>
              <a:gd name="connsiteY5" fmla="*/ 253088 h 1728192"/>
              <a:gd name="connsiteX6" fmla="*/ 864096 w 2086113"/>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113" h="1728192">
                <a:moveTo>
                  <a:pt x="864096" y="0"/>
                </a:moveTo>
                <a:cubicBezTo>
                  <a:pt x="1085238" y="0"/>
                  <a:pt x="1306379" y="84363"/>
                  <a:pt x="1475104" y="253088"/>
                </a:cubicBezTo>
                <a:lnTo>
                  <a:pt x="2086113" y="864096"/>
                </a:lnTo>
                <a:lnTo>
                  <a:pt x="1475104" y="1475104"/>
                </a:lnTo>
                <a:cubicBezTo>
                  <a:pt x="1137654" y="1812555"/>
                  <a:pt x="590538" y="1812555"/>
                  <a:pt x="253088" y="1475104"/>
                </a:cubicBezTo>
                <a:cubicBezTo>
                  <a:pt x="-84363" y="1137654"/>
                  <a:pt x="-84363" y="590538"/>
                  <a:pt x="253088" y="253088"/>
                </a:cubicBezTo>
                <a:cubicBezTo>
                  <a:pt x="421813" y="84363"/>
                  <a:pt x="642954" y="0"/>
                  <a:pt x="864096" y="0"/>
                </a:cubicBezTo>
                <a:close/>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sp>
        <p:nvSpPr>
          <p:cNvPr id="6" name="Freeform: Shape 5">
            <a:extLst>
              <a:ext uri="{FF2B5EF4-FFF2-40B4-BE49-F238E27FC236}">
                <a16:creationId xmlns:a16="http://schemas.microsoft.com/office/drawing/2014/main" id="{F495EAC6-410E-40F9-BFE4-41FDE4A7D079}"/>
              </a:ext>
            </a:extLst>
          </p:cNvPr>
          <p:cNvSpPr/>
          <p:nvPr/>
        </p:nvSpPr>
        <p:spPr>
          <a:xfrm flipH="1">
            <a:off x="6095481" y="2545730"/>
            <a:ext cx="2638028" cy="2185414"/>
          </a:xfrm>
          <a:custGeom>
            <a:avLst/>
            <a:gdLst>
              <a:gd name="connsiteX0" fmla="*/ 864096 w 2086113"/>
              <a:gd name="connsiteY0" fmla="*/ 0 h 1728192"/>
              <a:gd name="connsiteX1" fmla="*/ 1475104 w 2086113"/>
              <a:gd name="connsiteY1" fmla="*/ 253088 h 1728192"/>
              <a:gd name="connsiteX2" fmla="*/ 2086113 w 2086113"/>
              <a:gd name="connsiteY2" fmla="*/ 864096 h 1728192"/>
              <a:gd name="connsiteX3" fmla="*/ 1475104 w 2086113"/>
              <a:gd name="connsiteY3" fmla="*/ 1475104 h 1728192"/>
              <a:gd name="connsiteX4" fmla="*/ 253088 w 2086113"/>
              <a:gd name="connsiteY4" fmla="*/ 1475104 h 1728192"/>
              <a:gd name="connsiteX5" fmla="*/ 253088 w 2086113"/>
              <a:gd name="connsiteY5" fmla="*/ 253088 h 1728192"/>
              <a:gd name="connsiteX6" fmla="*/ 864096 w 2086113"/>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113" h="1728192">
                <a:moveTo>
                  <a:pt x="864096" y="0"/>
                </a:moveTo>
                <a:cubicBezTo>
                  <a:pt x="1085238" y="0"/>
                  <a:pt x="1306379" y="84363"/>
                  <a:pt x="1475104" y="253088"/>
                </a:cubicBezTo>
                <a:lnTo>
                  <a:pt x="2086113" y="864096"/>
                </a:lnTo>
                <a:lnTo>
                  <a:pt x="1475104" y="1475104"/>
                </a:lnTo>
                <a:cubicBezTo>
                  <a:pt x="1137654" y="1812555"/>
                  <a:pt x="590538" y="1812555"/>
                  <a:pt x="253088" y="1475104"/>
                </a:cubicBezTo>
                <a:cubicBezTo>
                  <a:pt x="-84363" y="1137654"/>
                  <a:pt x="-84363" y="590538"/>
                  <a:pt x="253088" y="253088"/>
                </a:cubicBezTo>
                <a:cubicBezTo>
                  <a:pt x="421813" y="84363"/>
                  <a:pt x="642954" y="0"/>
                  <a:pt x="864096" y="0"/>
                </a:cubicBezTo>
                <a:close/>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sp>
        <p:nvSpPr>
          <p:cNvPr id="17" name="Freeform: Shape 16">
            <a:extLst>
              <a:ext uri="{FF2B5EF4-FFF2-40B4-BE49-F238E27FC236}">
                <a16:creationId xmlns:a16="http://schemas.microsoft.com/office/drawing/2014/main" id="{F28623EF-5A3D-44C5-8625-DBDEF8A369B3}"/>
              </a:ext>
            </a:extLst>
          </p:cNvPr>
          <p:cNvSpPr/>
          <p:nvPr/>
        </p:nvSpPr>
        <p:spPr>
          <a:xfrm>
            <a:off x="3178550" y="2293356"/>
            <a:ext cx="1729830" cy="2703261"/>
          </a:xfrm>
          <a:custGeom>
            <a:avLst/>
            <a:gdLst>
              <a:gd name="connsiteX0" fmla="*/ 1480149 w 2169234"/>
              <a:gd name="connsiteY0" fmla="*/ 0 h 3389932"/>
              <a:gd name="connsiteX1" fmla="*/ 2169234 w 2169234"/>
              <a:gd name="connsiteY1" fmla="*/ 3324386 h 3389932"/>
              <a:gd name="connsiteX2" fmla="*/ 2028474 w 2169234"/>
              <a:gd name="connsiteY2" fmla="*/ 3358754 h 3389932"/>
              <a:gd name="connsiteX3" fmla="*/ 498849 w 2169234"/>
              <a:gd name="connsiteY3" fmla="*/ 2891082 h 3389932"/>
              <a:gd name="connsiteX4" fmla="*/ 498849 w 2169234"/>
              <a:gd name="connsiteY4" fmla="*/ 482428 h 3389932"/>
              <a:gd name="connsiteX5" fmla="*/ 1377880 w 2169234"/>
              <a:gd name="connsiteY5" fmla="*/ 14757 h 3389932"/>
              <a:gd name="connsiteX6" fmla="*/ 1480149 w 2169234"/>
              <a:gd name="connsiteY6" fmla="*/ 0 h 3389932"/>
              <a:gd name="connsiteX0" fmla="*/ 1480149 w 2169234"/>
              <a:gd name="connsiteY0" fmla="*/ 0 h 3389932"/>
              <a:gd name="connsiteX1" fmla="*/ 1800837 w 2169234"/>
              <a:gd name="connsiteY1" fmla="*/ 1665843 h 3389932"/>
              <a:gd name="connsiteX2" fmla="*/ 2169234 w 2169234"/>
              <a:gd name="connsiteY2" fmla="*/ 3324386 h 3389932"/>
              <a:gd name="connsiteX3" fmla="*/ 2028474 w 2169234"/>
              <a:gd name="connsiteY3" fmla="*/ 3358754 h 3389932"/>
              <a:gd name="connsiteX4" fmla="*/ 498849 w 2169234"/>
              <a:gd name="connsiteY4" fmla="*/ 2891082 h 3389932"/>
              <a:gd name="connsiteX5" fmla="*/ 498849 w 2169234"/>
              <a:gd name="connsiteY5" fmla="*/ 482428 h 3389932"/>
              <a:gd name="connsiteX6" fmla="*/ 1377880 w 2169234"/>
              <a:gd name="connsiteY6" fmla="*/ 14757 h 3389932"/>
              <a:gd name="connsiteX7" fmla="*/ 1480149 w 2169234"/>
              <a:gd name="connsiteY7" fmla="*/ 0 h 3389932"/>
              <a:gd name="connsiteX0" fmla="*/ 1800837 w 2169234"/>
              <a:gd name="connsiteY0" fmla="*/ 1665843 h 3389932"/>
              <a:gd name="connsiteX1" fmla="*/ 2169234 w 2169234"/>
              <a:gd name="connsiteY1" fmla="*/ 3324386 h 3389932"/>
              <a:gd name="connsiteX2" fmla="*/ 2028474 w 2169234"/>
              <a:gd name="connsiteY2" fmla="*/ 3358754 h 3389932"/>
              <a:gd name="connsiteX3" fmla="*/ 498849 w 2169234"/>
              <a:gd name="connsiteY3" fmla="*/ 2891082 h 3389932"/>
              <a:gd name="connsiteX4" fmla="*/ 498849 w 2169234"/>
              <a:gd name="connsiteY4" fmla="*/ 482428 h 3389932"/>
              <a:gd name="connsiteX5" fmla="*/ 1377880 w 2169234"/>
              <a:gd name="connsiteY5" fmla="*/ 14757 h 3389932"/>
              <a:gd name="connsiteX6" fmla="*/ 1480149 w 2169234"/>
              <a:gd name="connsiteY6" fmla="*/ 0 h 3389932"/>
              <a:gd name="connsiteX7" fmla="*/ 1892277 w 2169234"/>
              <a:gd name="connsiteY7" fmla="*/ 1757283 h 3389932"/>
              <a:gd name="connsiteX0" fmla="*/ 1800837 w 2169234"/>
              <a:gd name="connsiteY0" fmla="*/ 1665843 h 3389932"/>
              <a:gd name="connsiteX1" fmla="*/ 2169234 w 2169234"/>
              <a:gd name="connsiteY1" fmla="*/ 3324386 h 3389932"/>
              <a:gd name="connsiteX2" fmla="*/ 2028474 w 2169234"/>
              <a:gd name="connsiteY2" fmla="*/ 3358754 h 3389932"/>
              <a:gd name="connsiteX3" fmla="*/ 498849 w 2169234"/>
              <a:gd name="connsiteY3" fmla="*/ 2891082 h 3389932"/>
              <a:gd name="connsiteX4" fmla="*/ 498849 w 2169234"/>
              <a:gd name="connsiteY4" fmla="*/ 482428 h 3389932"/>
              <a:gd name="connsiteX5" fmla="*/ 1377880 w 2169234"/>
              <a:gd name="connsiteY5" fmla="*/ 14757 h 3389932"/>
              <a:gd name="connsiteX6" fmla="*/ 1480149 w 2169234"/>
              <a:gd name="connsiteY6" fmla="*/ 0 h 3389932"/>
              <a:gd name="connsiteX0" fmla="*/ 2169234 w 2169234"/>
              <a:gd name="connsiteY0" fmla="*/ 3324386 h 3389932"/>
              <a:gd name="connsiteX1" fmla="*/ 2028474 w 2169234"/>
              <a:gd name="connsiteY1" fmla="*/ 3358754 h 3389932"/>
              <a:gd name="connsiteX2" fmla="*/ 498849 w 2169234"/>
              <a:gd name="connsiteY2" fmla="*/ 2891082 h 3389932"/>
              <a:gd name="connsiteX3" fmla="*/ 498849 w 2169234"/>
              <a:gd name="connsiteY3" fmla="*/ 482428 h 3389932"/>
              <a:gd name="connsiteX4" fmla="*/ 1377880 w 2169234"/>
              <a:gd name="connsiteY4" fmla="*/ 14757 h 3389932"/>
              <a:gd name="connsiteX5" fmla="*/ 1480149 w 2169234"/>
              <a:gd name="connsiteY5" fmla="*/ 0 h 338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9234" h="3389932">
                <a:moveTo>
                  <a:pt x="2169234" y="3324386"/>
                </a:moveTo>
                <a:lnTo>
                  <a:pt x="2028474" y="3358754"/>
                </a:lnTo>
                <a:cubicBezTo>
                  <a:pt x="1491694" y="3462681"/>
                  <a:pt x="914556" y="3306790"/>
                  <a:pt x="498849" y="2891082"/>
                </a:cubicBezTo>
                <a:cubicBezTo>
                  <a:pt x="-166284" y="2225951"/>
                  <a:pt x="-166284" y="1147559"/>
                  <a:pt x="498849" y="482428"/>
                </a:cubicBezTo>
                <a:cubicBezTo>
                  <a:pt x="748274" y="233004"/>
                  <a:pt x="1055812" y="77114"/>
                  <a:pt x="1377880" y="14757"/>
                </a:cubicBezTo>
                <a:lnTo>
                  <a:pt x="1480149" y="0"/>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sp>
        <p:nvSpPr>
          <p:cNvPr id="15" name="Freeform: Shape 14">
            <a:extLst>
              <a:ext uri="{FF2B5EF4-FFF2-40B4-BE49-F238E27FC236}">
                <a16:creationId xmlns:a16="http://schemas.microsoft.com/office/drawing/2014/main" id="{1BA3219D-C152-40DF-8EB1-DFACA108FF3C}"/>
              </a:ext>
            </a:extLst>
          </p:cNvPr>
          <p:cNvSpPr/>
          <p:nvPr/>
        </p:nvSpPr>
        <p:spPr>
          <a:xfrm>
            <a:off x="4358878" y="2280261"/>
            <a:ext cx="2098606" cy="2664086"/>
          </a:xfrm>
          <a:custGeom>
            <a:avLst/>
            <a:gdLst>
              <a:gd name="connsiteX0" fmla="*/ 223028 w 2631685"/>
              <a:gd name="connsiteY0" fmla="*/ 0 h 3340807"/>
              <a:gd name="connsiteX1" fmla="*/ 1427356 w 2631685"/>
              <a:gd name="connsiteY1" fmla="*/ 498849 h 3340807"/>
              <a:gd name="connsiteX2" fmla="*/ 2631685 w 2631685"/>
              <a:gd name="connsiteY2" fmla="*/ 1703176 h 3340807"/>
              <a:gd name="connsiteX3" fmla="*/ 1427356 w 2631685"/>
              <a:gd name="connsiteY3" fmla="*/ 2907503 h 3340807"/>
              <a:gd name="connsiteX4" fmla="*/ 707946 w 2631685"/>
              <a:gd name="connsiteY4" fmla="*/ 3336202 h 3340807"/>
              <a:gd name="connsiteX5" fmla="*/ 689085 w 2631685"/>
              <a:gd name="connsiteY5" fmla="*/ 3340807 h 3340807"/>
              <a:gd name="connsiteX6" fmla="*/ 0 w 2631685"/>
              <a:gd name="connsiteY6" fmla="*/ 16421 h 3340807"/>
              <a:gd name="connsiteX7" fmla="*/ 59774 w 2631685"/>
              <a:gd name="connsiteY7" fmla="*/ 7795 h 3340807"/>
              <a:gd name="connsiteX8" fmla="*/ 223028 w 2631685"/>
              <a:gd name="connsiteY8" fmla="*/ 0 h 3340807"/>
              <a:gd name="connsiteX0" fmla="*/ 223028 w 2631685"/>
              <a:gd name="connsiteY0" fmla="*/ 0 h 3340807"/>
              <a:gd name="connsiteX1" fmla="*/ 1427356 w 2631685"/>
              <a:gd name="connsiteY1" fmla="*/ 498849 h 3340807"/>
              <a:gd name="connsiteX2" fmla="*/ 2631685 w 2631685"/>
              <a:gd name="connsiteY2" fmla="*/ 1703176 h 3340807"/>
              <a:gd name="connsiteX3" fmla="*/ 1427356 w 2631685"/>
              <a:gd name="connsiteY3" fmla="*/ 2907503 h 3340807"/>
              <a:gd name="connsiteX4" fmla="*/ 707946 w 2631685"/>
              <a:gd name="connsiteY4" fmla="*/ 3336202 h 3340807"/>
              <a:gd name="connsiteX5" fmla="*/ 689085 w 2631685"/>
              <a:gd name="connsiteY5" fmla="*/ 3340807 h 3340807"/>
              <a:gd name="connsiteX6" fmla="*/ 351167 w 2631685"/>
              <a:gd name="connsiteY6" fmla="*/ 1651783 h 3340807"/>
              <a:gd name="connsiteX7" fmla="*/ 0 w 2631685"/>
              <a:gd name="connsiteY7" fmla="*/ 16421 h 3340807"/>
              <a:gd name="connsiteX8" fmla="*/ 59774 w 2631685"/>
              <a:gd name="connsiteY8" fmla="*/ 7795 h 3340807"/>
              <a:gd name="connsiteX9" fmla="*/ 223028 w 2631685"/>
              <a:gd name="connsiteY9" fmla="*/ 0 h 3340807"/>
              <a:gd name="connsiteX0" fmla="*/ 351167 w 2631685"/>
              <a:gd name="connsiteY0" fmla="*/ 1651783 h 3340807"/>
              <a:gd name="connsiteX1" fmla="*/ 0 w 2631685"/>
              <a:gd name="connsiteY1" fmla="*/ 16421 h 3340807"/>
              <a:gd name="connsiteX2" fmla="*/ 59774 w 2631685"/>
              <a:gd name="connsiteY2" fmla="*/ 7795 h 3340807"/>
              <a:gd name="connsiteX3" fmla="*/ 223028 w 2631685"/>
              <a:gd name="connsiteY3" fmla="*/ 0 h 3340807"/>
              <a:gd name="connsiteX4" fmla="*/ 1427356 w 2631685"/>
              <a:gd name="connsiteY4" fmla="*/ 498849 h 3340807"/>
              <a:gd name="connsiteX5" fmla="*/ 2631685 w 2631685"/>
              <a:gd name="connsiteY5" fmla="*/ 1703176 h 3340807"/>
              <a:gd name="connsiteX6" fmla="*/ 1427356 w 2631685"/>
              <a:gd name="connsiteY6" fmla="*/ 2907503 h 3340807"/>
              <a:gd name="connsiteX7" fmla="*/ 707946 w 2631685"/>
              <a:gd name="connsiteY7" fmla="*/ 3336202 h 3340807"/>
              <a:gd name="connsiteX8" fmla="*/ 689085 w 2631685"/>
              <a:gd name="connsiteY8" fmla="*/ 3340807 h 3340807"/>
              <a:gd name="connsiteX9" fmla="*/ 442607 w 2631685"/>
              <a:gd name="connsiteY9" fmla="*/ 1743223 h 3340807"/>
              <a:gd name="connsiteX0" fmla="*/ 351167 w 2631685"/>
              <a:gd name="connsiteY0" fmla="*/ 1651783 h 3340807"/>
              <a:gd name="connsiteX1" fmla="*/ 0 w 2631685"/>
              <a:gd name="connsiteY1" fmla="*/ 16421 h 3340807"/>
              <a:gd name="connsiteX2" fmla="*/ 59774 w 2631685"/>
              <a:gd name="connsiteY2" fmla="*/ 7795 h 3340807"/>
              <a:gd name="connsiteX3" fmla="*/ 223028 w 2631685"/>
              <a:gd name="connsiteY3" fmla="*/ 0 h 3340807"/>
              <a:gd name="connsiteX4" fmla="*/ 1427356 w 2631685"/>
              <a:gd name="connsiteY4" fmla="*/ 498849 h 3340807"/>
              <a:gd name="connsiteX5" fmla="*/ 2631685 w 2631685"/>
              <a:gd name="connsiteY5" fmla="*/ 1703176 h 3340807"/>
              <a:gd name="connsiteX6" fmla="*/ 1427356 w 2631685"/>
              <a:gd name="connsiteY6" fmla="*/ 2907503 h 3340807"/>
              <a:gd name="connsiteX7" fmla="*/ 707946 w 2631685"/>
              <a:gd name="connsiteY7" fmla="*/ 3336202 h 3340807"/>
              <a:gd name="connsiteX8" fmla="*/ 689085 w 2631685"/>
              <a:gd name="connsiteY8" fmla="*/ 3340807 h 3340807"/>
              <a:gd name="connsiteX0" fmla="*/ 0 w 2631685"/>
              <a:gd name="connsiteY0" fmla="*/ 16421 h 3340807"/>
              <a:gd name="connsiteX1" fmla="*/ 59774 w 2631685"/>
              <a:gd name="connsiteY1" fmla="*/ 7795 h 3340807"/>
              <a:gd name="connsiteX2" fmla="*/ 223028 w 2631685"/>
              <a:gd name="connsiteY2" fmla="*/ 0 h 3340807"/>
              <a:gd name="connsiteX3" fmla="*/ 1427356 w 2631685"/>
              <a:gd name="connsiteY3" fmla="*/ 498849 h 3340807"/>
              <a:gd name="connsiteX4" fmla="*/ 2631685 w 2631685"/>
              <a:gd name="connsiteY4" fmla="*/ 1703176 h 3340807"/>
              <a:gd name="connsiteX5" fmla="*/ 1427356 w 2631685"/>
              <a:gd name="connsiteY5" fmla="*/ 2907503 h 3340807"/>
              <a:gd name="connsiteX6" fmla="*/ 707946 w 2631685"/>
              <a:gd name="connsiteY6" fmla="*/ 3336202 h 3340807"/>
              <a:gd name="connsiteX7" fmla="*/ 689085 w 2631685"/>
              <a:gd name="connsiteY7" fmla="*/ 3340807 h 334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685" h="3340807">
                <a:moveTo>
                  <a:pt x="0" y="16421"/>
                </a:moveTo>
                <a:lnTo>
                  <a:pt x="59774" y="7795"/>
                </a:lnTo>
                <a:cubicBezTo>
                  <a:pt x="114058" y="2598"/>
                  <a:pt x="168543" y="0"/>
                  <a:pt x="223028" y="0"/>
                </a:cubicBezTo>
                <a:cubicBezTo>
                  <a:pt x="658910" y="0"/>
                  <a:pt x="1094790" y="166284"/>
                  <a:pt x="1427356" y="498849"/>
                </a:cubicBezTo>
                <a:lnTo>
                  <a:pt x="2631685" y="1703176"/>
                </a:lnTo>
                <a:lnTo>
                  <a:pt x="1427356" y="2907503"/>
                </a:lnTo>
                <a:cubicBezTo>
                  <a:pt x="1219503" y="3115357"/>
                  <a:pt x="971292" y="3258257"/>
                  <a:pt x="707946" y="3336202"/>
                </a:cubicBezTo>
                <a:lnTo>
                  <a:pt x="689085" y="3340807"/>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sp>
        <p:nvSpPr>
          <p:cNvPr id="8" name="Freeform: Shape 7">
            <a:extLst>
              <a:ext uri="{FF2B5EF4-FFF2-40B4-BE49-F238E27FC236}">
                <a16:creationId xmlns:a16="http://schemas.microsoft.com/office/drawing/2014/main" id="{39D0CC04-3A55-4D4C-B538-A3A47608F12B}"/>
              </a:ext>
            </a:extLst>
          </p:cNvPr>
          <p:cNvSpPr/>
          <p:nvPr/>
        </p:nvSpPr>
        <p:spPr>
          <a:xfrm flipH="1">
            <a:off x="5734519" y="2280262"/>
            <a:ext cx="3278934" cy="2716355"/>
          </a:xfrm>
          <a:custGeom>
            <a:avLst/>
            <a:gdLst>
              <a:gd name="connsiteX0" fmla="*/ 864096 w 2086113"/>
              <a:gd name="connsiteY0" fmla="*/ 0 h 1728192"/>
              <a:gd name="connsiteX1" fmla="*/ 1475104 w 2086113"/>
              <a:gd name="connsiteY1" fmla="*/ 253088 h 1728192"/>
              <a:gd name="connsiteX2" fmla="*/ 2086113 w 2086113"/>
              <a:gd name="connsiteY2" fmla="*/ 864096 h 1728192"/>
              <a:gd name="connsiteX3" fmla="*/ 1475104 w 2086113"/>
              <a:gd name="connsiteY3" fmla="*/ 1475104 h 1728192"/>
              <a:gd name="connsiteX4" fmla="*/ 253088 w 2086113"/>
              <a:gd name="connsiteY4" fmla="*/ 1475104 h 1728192"/>
              <a:gd name="connsiteX5" fmla="*/ 253088 w 2086113"/>
              <a:gd name="connsiteY5" fmla="*/ 253088 h 1728192"/>
              <a:gd name="connsiteX6" fmla="*/ 864096 w 2086113"/>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113" h="1728192">
                <a:moveTo>
                  <a:pt x="864096" y="0"/>
                </a:moveTo>
                <a:cubicBezTo>
                  <a:pt x="1085238" y="0"/>
                  <a:pt x="1306379" y="84363"/>
                  <a:pt x="1475104" y="253088"/>
                </a:cubicBezTo>
                <a:lnTo>
                  <a:pt x="2086113" y="864096"/>
                </a:lnTo>
                <a:lnTo>
                  <a:pt x="1475104" y="1475104"/>
                </a:lnTo>
                <a:cubicBezTo>
                  <a:pt x="1137654" y="1812555"/>
                  <a:pt x="590538" y="1812555"/>
                  <a:pt x="253088" y="1475104"/>
                </a:cubicBezTo>
                <a:cubicBezTo>
                  <a:pt x="-84363" y="1137654"/>
                  <a:pt x="-84363" y="590538"/>
                  <a:pt x="253088" y="253088"/>
                </a:cubicBezTo>
                <a:cubicBezTo>
                  <a:pt x="421813" y="84363"/>
                  <a:pt x="642954" y="0"/>
                  <a:pt x="864096" y="0"/>
                </a:cubicBezTo>
                <a:close/>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sp>
        <p:nvSpPr>
          <p:cNvPr id="10" name="Oval 9">
            <a:extLst>
              <a:ext uri="{FF2B5EF4-FFF2-40B4-BE49-F238E27FC236}">
                <a16:creationId xmlns:a16="http://schemas.microsoft.com/office/drawing/2014/main" id="{17DB4102-BC47-4E01-9B8C-BDE4D637436E}"/>
              </a:ext>
            </a:extLst>
          </p:cNvPr>
          <p:cNvSpPr/>
          <p:nvPr/>
        </p:nvSpPr>
        <p:spPr>
          <a:xfrm>
            <a:off x="5465313" y="2997911"/>
            <a:ext cx="1247704" cy="1247703"/>
          </a:xfrm>
          <a:prstGeom prst="ellipse">
            <a:avLst/>
          </a:prstGeom>
          <a:solidFill>
            <a:schemeClr val="bg1"/>
          </a:solidFill>
          <a:ln>
            <a:noFill/>
          </a:ln>
          <a:effectLst>
            <a:outerShdw blurRad="228600" dist="101600" dir="234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11" name="Oval 10">
            <a:extLst>
              <a:ext uri="{FF2B5EF4-FFF2-40B4-BE49-F238E27FC236}">
                <a16:creationId xmlns:a16="http://schemas.microsoft.com/office/drawing/2014/main" id="{13713DD0-13EA-41A9-B4B8-8999856E0C28}"/>
              </a:ext>
            </a:extLst>
          </p:cNvPr>
          <p:cNvSpPr/>
          <p:nvPr/>
        </p:nvSpPr>
        <p:spPr>
          <a:xfrm>
            <a:off x="5580200" y="3112796"/>
            <a:ext cx="1017933" cy="1017933"/>
          </a:xfrm>
          <a:prstGeom prst="ellipse">
            <a:avLst/>
          </a:prstGeom>
          <a:solidFill>
            <a:schemeClr val="bg1">
              <a:lumMod val="95000"/>
            </a:schemeClr>
          </a:solidFill>
          <a:ln>
            <a:noFill/>
          </a:ln>
          <a:effectLst>
            <a:outerShdw blurRad="762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18" name="Rectangle 17">
            <a:extLst>
              <a:ext uri="{FF2B5EF4-FFF2-40B4-BE49-F238E27FC236}">
                <a16:creationId xmlns:a16="http://schemas.microsoft.com/office/drawing/2014/main" id="{9D9607D1-4A38-4BF7-99FB-F0E2DD414FF0}"/>
              </a:ext>
            </a:extLst>
          </p:cNvPr>
          <p:cNvSpPr/>
          <p:nvPr/>
        </p:nvSpPr>
        <p:spPr>
          <a:xfrm rot="5400000">
            <a:off x="5414051" y="2597125"/>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19" name="Rectangle 17">
            <a:extLst>
              <a:ext uri="{FF2B5EF4-FFF2-40B4-BE49-F238E27FC236}">
                <a16:creationId xmlns:a16="http://schemas.microsoft.com/office/drawing/2014/main" id="{A9FEF851-5677-4BE0-8415-CA967A6AAF67}"/>
              </a:ext>
            </a:extLst>
          </p:cNvPr>
          <p:cNvSpPr/>
          <p:nvPr/>
        </p:nvSpPr>
        <p:spPr>
          <a:xfrm rot="5400000">
            <a:off x="6641903" y="4548584"/>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20" name="Rectangle 17">
            <a:extLst>
              <a:ext uri="{FF2B5EF4-FFF2-40B4-BE49-F238E27FC236}">
                <a16:creationId xmlns:a16="http://schemas.microsoft.com/office/drawing/2014/main" id="{7FE4FF89-3D9F-4579-8655-0A351DA38962}"/>
              </a:ext>
            </a:extLst>
          </p:cNvPr>
          <p:cNvSpPr/>
          <p:nvPr/>
        </p:nvSpPr>
        <p:spPr>
          <a:xfrm rot="900000">
            <a:off x="8275147" y="4784656"/>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21" name="Rectangle 17">
            <a:extLst>
              <a:ext uri="{FF2B5EF4-FFF2-40B4-BE49-F238E27FC236}">
                <a16:creationId xmlns:a16="http://schemas.microsoft.com/office/drawing/2014/main" id="{F49AEEA5-2D83-4C16-B5FC-6050CE152938}"/>
              </a:ext>
            </a:extLst>
          </p:cNvPr>
          <p:cNvSpPr/>
          <p:nvPr/>
        </p:nvSpPr>
        <p:spPr>
          <a:xfrm rot="17287526">
            <a:off x="8889097" y="3131038"/>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22" name="Rectangle 17">
            <a:extLst>
              <a:ext uri="{FF2B5EF4-FFF2-40B4-BE49-F238E27FC236}">
                <a16:creationId xmlns:a16="http://schemas.microsoft.com/office/drawing/2014/main" id="{52AB2F5D-E4D6-4F05-A31C-218299402F12}"/>
              </a:ext>
            </a:extLst>
          </p:cNvPr>
          <p:cNvSpPr/>
          <p:nvPr/>
        </p:nvSpPr>
        <p:spPr>
          <a:xfrm rot="12755834">
            <a:off x="7274072" y="2275793"/>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23" name="Rectangle 17">
            <a:extLst>
              <a:ext uri="{FF2B5EF4-FFF2-40B4-BE49-F238E27FC236}">
                <a16:creationId xmlns:a16="http://schemas.microsoft.com/office/drawing/2014/main" id="{CDF14C25-E524-45D5-A559-564F49040B3F}"/>
              </a:ext>
            </a:extLst>
          </p:cNvPr>
          <p:cNvSpPr/>
          <p:nvPr/>
        </p:nvSpPr>
        <p:spPr>
          <a:xfrm rot="11700000">
            <a:off x="5053779" y="4826659"/>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25" name="Rectangle 17">
            <a:extLst>
              <a:ext uri="{FF2B5EF4-FFF2-40B4-BE49-F238E27FC236}">
                <a16:creationId xmlns:a16="http://schemas.microsoft.com/office/drawing/2014/main" id="{F8A79F9C-7E22-4C3C-B36D-BA9FDB2AB06E}"/>
              </a:ext>
            </a:extLst>
          </p:cNvPr>
          <p:cNvSpPr/>
          <p:nvPr/>
        </p:nvSpPr>
        <p:spPr>
          <a:xfrm rot="16908770">
            <a:off x="3451053" y="4470974"/>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26" name="Rectangle 17">
            <a:extLst>
              <a:ext uri="{FF2B5EF4-FFF2-40B4-BE49-F238E27FC236}">
                <a16:creationId xmlns:a16="http://schemas.microsoft.com/office/drawing/2014/main" id="{3883FA86-1A91-4400-9D11-E9191F931676}"/>
              </a:ext>
            </a:extLst>
          </p:cNvPr>
          <p:cNvSpPr/>
          <p:nvPr/>
        </p:nvSpPr>
        <p:spPr>
          <a:xfrm rot="235497">
            <a:off x="3387513" y="2784224"/>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24" name="Oval 23">
            <a:extLst>
              <a:ext uri="{FF2B5EF4-FFF2-40B4-BE49-F238E27FC236}">
                <a16:creationId xmlns:a16="http://schemas.microsoft.com/office/drawing/2014/main" id="{19B140EA-9DF6-436C-80B3-0305DA234EF8}"/>
              </a:ext>
            </a:extLst>
          </p:cNvPr>
          <p:cNvSpPr/>
          <p:nvPr/>
        </p:nvSpPr>
        <p:spPr>
          <a:xfrm>
            <a:off x="3602397" y="4211284"/>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27" name="Oval 26">
            <a:extLst>
              <a:ext uri="{FF2B5EF4-FFF2-40B4-BE49-F238E27FC236}">
                <a16:creationId xmlns:a16="http://schemas.microsoft.com/office/drawing/2014/main" id="{149DB5EB-65E7-4EB8-BD6E-FD651BCA99EB}"/>
              </a:ext>
            </a:extLst>
          </p:cNvPr>
          <p:cNvSpPr/>
          <p:nvPr/>
        </p:nvSpPr>
        <p:spPr>
          <a:xfrm>
            <a:off x="3602397" y="2991766"/>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28" name="Oval 27">
            <a:extLst>
              <a:ext uri="{FF2B5EF4-FFF2-40B4-BE49-F238E27FC236}">
                <a16:creationId xmlns:a16="http://schemas.microsoft.com/office/drawing/2014/main" id="{7F080DCA-BE88-42CC-B6C5-294F55BB0BC3}"/>
              </a:ext>
            </a:extLst>
          </p:cNvPr>
          <p:cNvSpPr/>
          <p:nvPr/>
        </p:nvSpPr>
        <p:spPr>
          <a:xfrm>
            <a:off x="4745695" y="4671157"/>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29" name="Oval 28">
            <a:extLst>
              <a:ext uri="{FF2B5EF4-FFF2-40B4-BE49-F238E27FC236}">
                <a16:creationId xmlns:a16="http://schemas.microsoft.com/office/drawing/2014/main" id="{31BF584E-1A9C-44A7-AB73-BEA5078AE311}"/>
              </a:ext>
            </a:extLst>
          </p:cNvPr>
          <p:cNvSpPr/>
          <p:nvPr/>
        </p:nvSpPr>
        <p:spPr>
          <a:xfrm>
            <a:off x="4781177" y="2545731"/>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30" name="Oval 29">
            <a:extLst>
              <a:ext uri="{FF2B5EF4-FFF2-40B4-BE49-F238E27FC236}">
                <a16:creationId xmlns:a16="http://schemas.microsoft.com/office/drawing/2014/main" id="{37C6006A-7371-4980-8493-6189374F8181}"/>
              </a:ext>
            </a:extLst>
          </p:cNvPr>
          <p:cNvSpPr/>
          <p:nvPr/>
        </p:nvSpPr>
        <p:spPr>
          <a:xfrm>
            <a:off x="7318004" y="2545731"/>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32" name="Oval 31">
            <a:extLst>
              <a:ext uri="{FF2B5EF4-FFF2-40B4-BE49-F238E27FC236}">
                <a16:creationId xmlns:a16="http://schemas.microsoft.com/office/drawing/2014/main" id="{4A7B5554-B2FE-44E1-8B75-41CD417CA971}"/>
              </a:ext>
            </a:extLst>
          </p:cNvPr>
          <p:cNvSpPr/>
          <p:nvPr/>
        </p:nvSpPr>
        <p:spPr>
          <a:xfrm>
            <a:off x="7414496" y="4671157"/>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33" name="Oval 32">
            <a:extLst>
              <a:ext uri="{FF2B5EF4-FFF2-40B4-BE49-F238E27FC236}">
                <a16:creationId xmlns:a16="http://schemas.microsoft.com/office/drawing/2014/main" id="{04413B13-C001-453D-AF1A-F10556C2F796}"/>
              </a:ext>
            </a:extLst>
          </p:cNvPr>
          <p:cNvSpPr/>
          <p:nvPr/>
        </p:nvSpPr>
        <p:spPr>
          <a:xfrm>
            <a:off x="8516499" y="4211284"/>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34" name="Oval 33">
            <a:extLst>
              <a:ext uri="{FF2B5EF4-FFF2-40B4-BE49-F238E27FC236}">
                <a16:creationId xmlns:a16="http://schemas.microsoft.com/office/drawing/2014/main" id="{9073DE58-2151-4ED3-ABA9-7E45F7B8F771}"/>
              </a:ext>
            </a:extLst>
          </p:cNvPr>
          <p:cNvSpPr/>
          <p:nvPr/>
        </p:nvSpPr>
        <p:spPr>
          <a:xfrm>
            <a:off x="8510263" y="2991766"/>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38" name="Rectangle 37">
            <a:extLst>
              <a:ext uri="{FF2B5EF4-FFF2-40B4-BE49-F238E27FC236}">
                <a16:creationId xmlns:a16="http://schemas.microsoft.com/office/drawing/2014/main" id="{0368FF56-A4D4-426D-8C1A-E0B35BB15864}"/>
              </a:ext>
            </a:extLst>
          </p:cNvPr>
          <p:cNvSpPr/>
          <p:nvPr/>
        </p:nvSpPr>
        <p:spPr>
          <a:xfrm>
            <a:off x="6840150" y="3258143"/>
            <a:ext cx="1595324" cy="847091"/>
          </a:xfrm>
          <a:prstGeom prst="rect">
            <a:avLst/>
          </a:prstGeom>
        </p:spPr>
        <p:txBody>
          <a:bodyPr wrap="square" lIns="0" rIns="0" anchor="t">
            <a:spAutoFit/>
          </a:bodyPr>
          <a:lstStyle/>
          <a:p>
            <a:pPr algn="ctr">
              <a:lnSpc>
                <a:spcPct val="110000"/>
              </a:lnSpc>
            </a:pPr>
            <a:r>
              <a:rPr lang="en-IN" sz="2800" dirty="0">
                <a:solidFill>
                  <a:srgbClr val="C00000"/>
                </a:solidFill>
                <a:latin typeface="Open Sans" panose="020B0606030504020204" pitchFamily="34" charset="0"/>
                <a:ea typeface="Open Sans" panose="020B0606030504020204" pitchFamily="34" charset="0"/>
                <a:cs typeface="Open Sans" panose="020B0606030504020204" pitchFamily="34" charset="0"/>
              </a:rPr>
              <a:t>Technical </a:t>
            </a:r>
            <a:r>
              <a:rPr lang="en-IN" dirty="0">
                <a:solidFill>
                  <a:srgbClr val="C00000"/>
                </a:solidFill>
                <a:latin typeface="Open Sans" panose="020B0606030504020204" pitchFamily="34" charset="0"/>
                <a:ea typeface="Open Sans" panose="020B0606030504020204" pitchFamily="34" charset="0"/>
                <a:cs typeface="Open Sans" panose="020B0606030504020204" pitchFamily="34" charset="0"/>
              </a:rPr>
              <a:t>(HL7 FHIR)</a:t>
            </a:r>
          </a:p>
        </p:txBody>
      </p:sp>
      <p:sp>
        <p:nvSpPr>
          <p:cNvPr id="39" name="Rectangle 38">
            <a:extLst>
              <a:ext uri="{FF2B5EF4-FFF2-40B4-BE49-F238E27FC236}">
                <a16:creationId xmlns:a16="http://schemas.microsoft.com/office/drawing/2014/main" id="{888C390D-0636-4B9A-856B-90EC2D55304A}"/>
              </a:ext>
            </a:extLst>
          </p:cNvPr>
          <p:cNvSpPr/>
          <p:nvPr/>
        </p:nvSpPr>
        <p:spPr>
          <a:xfrm>
            <a:off x="3552364" y="3288215"/>
            <a:ext cx="1988802" cy="847091"/>
          </a:xfrm>
          <a:prstGeom prst="rect">
            <a:avLst/>
          </a:prstGeom>
        </p:spPr>
        <p:txBody>
          <a:bodyPr wrap="square" lIns="0" rIns="0" anchor="t">
            <a:spAutoFit/>
          </a:bodyPr>
          <a:lstStyle/>
          <a:p>
            <a:pPr algn="ctr">
              <a:lnSpc>
                <a:spcPct val="110000"/>
              </a:lnSpc>
            </a:pPr>
            <a:r>
              <a:rPr lang="en-IN" sz="2800" dirty="0">
                <a:solidFill>
                  <a:srgbClr val="C00000"/>
                </a:solidFill>
                <a:latin typeface="Open Sans" panose="020B0606030504020204" pitchFamily="34" charset="0"/>
                <a:ea typeface="Open Sans" panose="020B0606030504020204" pitchFamily="34" charset="0"/>
                <a:cs typeface="Open Sans" panose="020B0606030504020204" pitchFamily="34" charset="0"/>
              </a:rPr>
              <a:t>Terminology</a:t>
            </a:r>
            <a:r>
              <a:rPr lang="en-IN" dirty="0">
                <a:solidFill>
                  <a:srgbClr val="C00000"/>
                </a:solidFill>
                <a:latin typeface="Open Sans" panose="020B0606030504020204" pitchFamily="34" charset="0"/>
                <a:ea typeface="Open Sans" panose="020B0606030504020204" pitchFamily="34" charset="0"/>
                <a:cs typeface="Open Sans" panose="020B0606030504020204" pitchFamily="34" charset="0"/>
              </a:rPr>
              <a:t>(SDOH Domains)</a:t>
            </a:r>
          </a:p>
        </p:txBody>
      </p:sp>
      <p:sp>
        <p:nvSpPr>
          <p:cNvPr id="40" name="Rectangle 39">
            <a:extLst>
              <a:ext uri="{FF2B5EF4-FFF2-40B4-BE49-F238E27FC236}">
                <a16:creationId xmlns:a16="http://schemas.microsoft.com/office/drawing/2014/main" id="{E3E8BAFD-9593-4152-B9AA-D8C221C70D39}"/>
              </a:ext>
            </a:extLst>
          </p:cNvPr>
          <p:cNvSpPr/>
          <p:nvPr/>
        </p:nvSpPr>
        <p:spPr>
          <a:xfrm>
            <a:off x="5766362" y="3271027"/>
            <a:ext cx="686439" cy="691600"/>
          </a:xfrm>
          <a:prstGeom prst="rect">
            <a:avLst/>
          </a:prstGeom>
        </p:spPr>
        <p:txBody>
          <a:bodyPr wrap="square" lIns="0" rIns="0" anchor="ctr">
            <a:spAutoFit/>
          </a:bodyPr>
          <a:lstStyle/>
          <a:p>
            <a:pPr algn="ctr">
              <a:lnSpc>
                <a:spcPct val="110000"/>
              </a:lnSpc>
            </a:pPr>
            <a:r>
              <a:rPr lang="en-IN" sz="1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CODED VALUE SETS</a:t>
            </a:r>
          </a:p>
        </p:txBody>
      </p:sp>
      <p:sp>
        <p:nvSpPr>
          <p:cNvPr id="36" name="Rectangle 35">
            <a:extLst>
              <a:ext uri="{FF2B5EF4-FFF2-40B4-BE49-F238E27FC236}">
                <a16:creationId xmlns:a16="http://schemas.microsoft.com/office/drawing/2014/main" id="{D2449E49-ABDF-4521-87CA-DA2910BEF9D5}"/>
              </a:ext>
            </a:extLst>
          </p:cNvPr>
          <p:cNvSpPr/>
          <p:nvPr/>
        </p:nvSpPr>
        <p:spPr>
          <a:xfrm>
            <a:off x="6706904" y="5083058"/>
            <a:ext cx="2004398" cy="686470"/>
          </a:xfrm>
          <a:prstGeom prst="rect">
            <a:avLst/>
          </a:prstGeom>
        </p:spPr>
        <p:txBody>
          <a:bodyPr wrap="square" lIns="0" rIns="0" anchor="t">
            <a:spAutoFit/>
          </a:bodyPr>
          <a:lstStyle/>
          <a:p>
            <a:pPr>
              <a:lnSpc>
                <a:spcPct val="110000"/>
              </a:lnSpc>
            </a:pPr>
            <a:r>
              <a:rPr lang="en-IN"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FHIR IG Ballot &amp; Publication</a:t>
            </a:r>
          </a:p>
        </p:txBody>
      </p:sp>
      <p:sp>
        <p:nvSpPr>
          <p:cNvPr id="41" name="Rectangle 40">
            <a:extLst>
              <a:ext uri="{FF2B5EF4-FFF2-40B4-BE49-F238E27FC236}">
                <a16:creationId xmlns:a16="http://schemas.microsoft.com/office/drawing/2014/main" id="{BF4D9729-46B7-42D6-982D-2513C6054908}"/>
              </a:ext>
            </a:extLst>
          </p:cNvPr>
          <p:cNvSpPr/>
          <p:nvPr/>
        </p:nvSpPr>
        <p:spPr>
          <a:xfrm>
            <a:off x="3815948" y="5121458"/>
            <a:ext cx="1918982" cy="686470"/>
          </a:xfrm>
          <a:prstGeom prst="rect">
            <a:avLst/>
          </a:prstGeom>
        </p:spPr>
        <p:txBody>
          <a:bodyPr wrap="square" lIns="0" rIns="0" anchor="t">
            <a:spAutoFit/>
          </a:bodyPr>
          <a:lstStyle/>
          <a:p>
            <a:pPr algn="r">
              <a:lnSpc>
                <a:spcPct val="110000"/>
              </a:lnSpc>
            </a:pPr>
            <a:r>
              <a:rPr lang="en-IN"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Publication in NLM VSAC &amp; ONC ISA</a:t>
            </a:r>
          </a:p>
        </p:txBody>
      </p:sp>
      <p:sp>
        <p:nvSpPr>
          <p:cNvPr id="42" name="Rectangle 41">
            <a:extLst>
              <a:ext uri="{FF2B5EF4-FFF2-40B4-BE49-F238E27FC236}">
                <a16:creationId xmlns:a16="http://schemas.microsoft.com/office/drawing/2014/main" id="{1A608C17-6E7A-491C-A144-4937111C69B3}"/>
              </a:ext>
            </a:extLst>
          </p:cNvPr>
          <p:cNvSpPr/>
          <p:nvPr/>
        </p:nvSpPr>
        <p:spPr>
          <a:xfrm>
            <a:off x="8887152" y="4148401"/>
            <a:ext cx="1592006" cy="982513"/>
          </a:xfrm>
          <a:prstGeom prst="rect">
            <a:avLst/>
          </a:prstGeom>
        </p:spPr>
        <p:txBody>
          <a:bodyPr wrap="square" lIns="0" rIns="0" anchor="t">
            <a:spAutoFit/>
          </a:bodyPr>
          <a:lstStyle/>
          <a:p>
            <a:pPr>
              <a:lnSpc>
                <a:spcPct val="110000"/>
              </a:lnSpc>
            </a:pPr>
            <a:r>
              <a:rPr lang="en-IN"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Community &amp; FHIR Coordination </a:t>
            </a:r>
          </a:p>
        </p:txBody>
      </p:sp>
      <p:sp>
        <p:nvSpPr>
          <p:cNvPr id="43" name="Rectangle 42">
            <a:extLst>
              <a:ext uri="{FF2B5EF4-FFF2-40B4-BE49-F238E27FC236}">
                <a16:creationId xmlns:a16="http://schemas.microsoft.com/office/drawing/2014/main" id="{017236E0-C9CC-450F-8A20-5269F7B8E15B}"/>
              </a:ext>
            </a:extLst>
          </p:cNvPr>
          <p:cNvSpPr/>
          <p:nvPr/>
        </p:nvSpPr>
        <p:spPr>
          <a:xfrm>
            <a:off x="1557354" y="4106878"/>
            <a:ext cx="1532279" cy="677814"/>
          </a:xfrm>
          <a:prstGeom prst="rect">
            <a:avLst/>
          </a:prstGeom>
        </p:spPr>
        <p:txBody>
          <a:bodyPr wrap="square" lIns="0" rIns="0" anchor="t">
            <a:spAutoFit/>
          </a:bodyPr>
          <a:lstStyle/>
          <a:p>
            <a:pPr algn="r">
              <a:lnSpc>
                <a:spcPct val="110000"/>
              </a:lnSpc>
            </a:pPr>
            <a:r>
              <a:rPr lang="en-IN"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Data Set Identification </a:t>
            </a:r>
          </a:p>
        </p:txBody>
      </p:sp>
      <p:sp>
        <p:nvSpPr>
          <p:cNvPr id="44" name="Rectangle 43">
            <a:extLst>
              <a:ext uri="{FF2B5EF4-FFF2-40B4-BE49-F238E27FC236}">
                <a16:creationId xmlns:a16="http://schemas.microsoft.com/office/drawing/2014/main" id="{D72A1FF5-A02C-486F-9C50-20849775CEC8}"/>
              </a:ext>
            </a:extLst>
          </p:cNvPr>
          <p:cNvSpPr/>
          <p:nvPr/>
        </p:nvSpPr>
        <p:spPr>
          <a:xfrm>
            <a:off x="4088296" y="1488981"/>
            <a:ext cx="1324428" cy="686470"/>
          </a:xfrm>
          <a:prstGeom prst="rect">
            <a:avLst/>
          </a:prstGeom>
        </p:spPr>
        <p:txBody>
          <a:bodyPr wrap="square" lIns="0" rIns="0" anchor="t">
            <a:spAutoFit/>
          </a:bodyPr>
          <a:lstStyle/>
          <a:p>
            <a:pPr algn="r">
              <a:lnSpc>
                <a:spcPct val="110000"/>
              </a:lnSpc>
            </a:pPr>
            <a:r>
              <a:rPr lang="en-IN"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New Code Submissions </a:t>
            </a:r>
          </a:p>
        </p:txBody>
      </p:sp>
      <p:sp>
        <p:nvSpPr>
          <p:cNvPr id="45" name="Rectangle 44">
            <a:extLst>
              <a:ext uri="{FF2B5EF4-FFF2-40B4-BE49-F238E27FC236}">
                <a16:creationId xmlns:a16="http://schemas.microsoft.com/office/drawing/2014/main" id="{C067A742-C6E5-4EE7-94BB-C08D9F4CA426}"/>
              </a:ext>
            </a:extLst>
          </p:cNvPr>
          <p:cNvSpPr/>
          <p:nvPr/>
        </p:nvSpPr>
        <p:spPr>
          <a:xfrm>
            <a:off x="1658629" y="1768609"/>
            <a:ext cx="1817285" cy="1287212"/>
          </a:xfrm>
          <a:prstGeom prst="rect">
            <a:avLst/>
          </a:prstGeom>
        </p:spPr>
        <p:txBody>
          <a:bodyPr wrap="square" lIns="0" rIns="0" anchor="t">
            <a:spAutoFit/>
          </a:bodyPr>
          <a:lstStyle/>
          <a:p>
            <a:pPr algn="r">
              <a:lnSpc>
                <a:spcPct val="110000"/>
              </a:lnSpc>
            </a:pPr>
            <a:r>
              <a:rPr lang="en-IN"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Coding Gap Analysis &amp; Recommendations </a:t>
            </a:r>
          </a:p>
        </p:txBody>
      </p:sp>
      <p:sp>
        <p:nvSpPr>
          <p:cNvPr id="46" name="Rectangle 45">
            <a:extLst>
              <a:ext uri="{FF2B5EF4-FFF2-40B4-BE49-F238E27FC236}">
                <a16:creationId xmlns:a16="http://schemas.microsoft.com/office/drawing/2014/main" id="{074D205C-0B88-479A-B065-D442B4D4735E}"/>
              </a:ext>
            </a:extLst>
          </p:cNvPr>
          <p:cNvSpPr/>
          <p:nvPr/>
        </p:nvSpPr>
        <p:spPr>
          <a:xfrm>
            <a:off x="6713017" y="1443255"/>
            <a:ext cx="1174954" cy="686470"/>
          </a:xfrm>
          <a:prstGeom prst="rect">
            <a:avLst/>
          </a:prstGeom>
        </p:spPr>
        <p:txBody>
          <a:bodyPr wrap="square" lIns="0" rIns="0" anchor="t">
            <a:spAutoFit/>
          </a:bodyPr>
          <a:lstStyle/>
          <a:p>
            <a:pPr>
              <a:lnSpc>
                <a:spcPct val="110000"/>
              </a:lnSpc>
            </a:pPr>
            <a:r>
              <a:rPr lang="en-IN"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FHIR IG Testing</a:t>
            </a:r>
          </a:p>
        </p:txBody>
      </p:sp>
      <p:sp>
        <p:nvSpPr>
          <p:cNvPr id="47" name="Rectangle 46">
            <a:extLst>
              <a:ext uri="{FF2B5EF4-FFF2-40B4-BE49-F238E27FC236}">
                <a16:creationId xmlns:a16="http://schemas.microsoft.com/office/drawing/2014/main" id="{2A0C234E-DD27-48F9-9B95-373D37C1F2F6}"/>
              </a:ext>
            </a:extLst>
          </p:cNvPr>
          <p:cNvSpPr/>
          <p:nvPr/>
        </p:nvSpPr>
        <p:spPr>
          <a:xfrm>
            <a:off x="8838122" y="2249480"/>
            <a:ext cx="1477272" cy="686470"/>
          </a:xfrm>
          <a:prstGeom prst="rect">
            <a:avLst/>
          </a:prstGeom>
        </p:spPr>
        <p:txBody>
          <a:bodyPr wrap="square" lIns="0" rIns="0" anchor="t">
            <a:spAutoFit/>
          </a:bodyPr>
          <a:lstStyle/>
          <a:p>
            <a:pPr>
              <a:lnSpc>
                <a:spcPct val="110000"/>
              </a:lnSpc>
            </a:pPr>
            <a:r>
              <a:rPr lang="en-IN"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FHIR IG Development</a:t>
            </a:r>
          </a:p>
        </p:txBody>
      </p:sp>
      <p:sp>
        <p:nvSpPr>
          <p:cNvPr id="4" name="Oval 3">
            <a:extLst>
              <a:ext uri="{FF2B5EF4-FFF2-40B4-BE49-F238E27FC236}">
                <a16:creationId xmlns:a16="http://schemas.microsoft.com/office/drawing/2014/main" id="{5AC3D844-522E-B54E-9FB5-0581377D1F17}"/>
              </a:ext>
            </a:extLst>
          </p:cNvPr>
          <p:cNvSpPr/>
          <p:nvPr/>
        </p:nvSpPr>
        <p:spPr>
          <a:xfrm>
            <a:off x="4565185" y="4546315"/>
            <a:ext cx="350683" cy="348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4</a:t>
            </a:r>
          </a:p>
        </p:txBody>
      </p:sp>
      <p:sp>
        <p:nvSpPr>
          <p:cNvPr id="48" name="Oval 47">
            <a:extLst>
              <a:ext uri="{FF2B5EF4-FFF2-40B4-BE49-F238E27FC236}">
                <a16:creationId xmlns:a16="http://schemas.microsoft.com/office/drawing/2014/main" id="{3BB6F33E-BB41-B141-BAEA-8584DD9DE36F}"/>
              </a:ext>
            </a:extLst>
          </p:cNvPr>
          <p:cNvSpPr/>
          <p:nvPr/>
        </p:nvSpPr>
        <p:spPr>
          <a:xfrm>
            <a:off x="3514551" y="4105234"/>
            <a:ext cx="350683" cy="348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1</a:t>
            </a:r>
          </a:p>
        </p:txBody>
      </p:sp>
      <p:sp>
        <p:nvSpPr>
          <p:cNvPr id="49" name="Oval 48">
            <a:extLst>
              <a:ext uri="{FF2B5EF4-FFF2-40B4-BE49-F238E27FC236}">
                <a16:creationId xmlns:a16="http://schemas.microsoft.com/office/drawing/2014/main" id="{22BADF49-13D5-104A-BFEF-16A6FC1542CF}"/>
              </a:ext>
            </a:extLst>
          </p:cNvPr>
          <p:cNvSpPr/>
          <p:nvPr/>
        </p:nvSpPr>
        <p:spPr>
          <a:xfrm>
            <a:off x="3514551" y="2828884"/>
            <a:ext cx="350683" cy="348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2</a:t>
            </a:r>
          </a:p>
        </p:txBody>
      </p:sp>
      <p:sp>
        <p:nvSpPr>
          <p:cNvPr id="50" name="Oval 49">
            <a:extLst>
              <a:ext uri="{FF2B5EF4-FFF2-40B4-BE49-F238E27FC236}">
                <a16:creationId xmlns:a16="http://schemas.microsoft.com/office/drawing/2014/main" id="{F973FE08-9407-A546-AAF7-B8BD0D901449}"/>
              </a:ext>
            </a:extLst>
          </p:cNvPr>
          <p:cNvSpPr/>
          <p:nvPr/>
        </p:nvSpPr>
        <p:spPr>
          <a:xfrm>
            <a:off x="4649907" y="2427024"/>
            <a:ext cx="350683" cy="348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3</a:t>
            </a:r>
          </a:p>
        </p:txBody>
      </p:sp>
      <p:sp>
        <p:nvSpPr>
          <p:cNvPr id="51" name="Oval 50">
            <a:extLst>
              <a:ext uri="{FF2B5EF4-FFF2-40B4-BE49-F238E27FC236}">
                <a16:creationId xmlns:a16="http://schemas.microsoft.com/office/drawing/2014/main" id="{5CA04B41-C5A5-1F46-838B-47A531993AE4}"/>
              </a:ext>
            </a:extLst>
          </p:cNvPr>
          <p:cNvSpPr/>
          <p:nvPr/>
        </p:nvSpPr>
        <p:spPr>
          <a:xfrm>
            <a:off x="7325625" y="4579026"/>
            <a:ext cx="350683" cy="348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4</a:t>
            </a:r>
          </a:p>
        </p:txBody>
      </p:sp>
      <p:sp>
        <p:nvSpPr>
          <p:cNvPr id="52" name="Oval 51">
            <a:extLst>
              <a:ext uri="{FF2B5EF4-FFF2-40B4-BE49-F238E27FC236}">
                <a16:creationId xmlns:a16="http://schemas.microsoft.com/office/drawing/2014/main" id="{EA2EE180-28E6-6F45-B40B-4D417F5DF239}"/>
              </a:ext>
            </a:extLst>
          </p:cNvPr>
          <p:cNvSpPr/>
          <p:nvPr/>
        </p:nvSpPr>
        <p:spPr>
          <a:xfrm>
            <a:off x="8376956" y="4138907"/>
            <a:ext cx="350683" cy="348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1</a:t>
            </a:r>
          </a:p>
        </p:txBody>
      </p:sp>
      <p:sp>
        <p:nvSpPr>
          <p:cNvPr id="53" name="Oval 52">
            <a:extLst>
              <a:ext uri="{FF2B5EF4-FFF2-40B4-BE49-F238E27FC236}">
                <a16:creationId xmlns:a16="http://schemas.microsoft.com/office/drawing/2014/main" id="{4A6A200B-7530-A240-82C5-830A5D65A8E3}"/>
              </a:ext>
            </a:extLst>
          </p:cNvPr>
          <p:cNvSpPr/>
          <p:nvPr/>
        </p:nvSpPr>
        <p:spPr>
          <a:xfrm>
            <a:off x="8376956" y="2904564"/>
            <a:ext cx="350683" cy="348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2</a:t>
            </a:r>
          </a:p>
        </p:txBody>
      </p:sp>
      <p:sp>
        <p:nvSpPr>
          <p:cNvPr id="54" name="Oval 53">
            <a:extLst>
              <a:ext uri="{FF2B5EF4-FFF2-40B4-BE49-F238E27FC236}">
                <a16:creationId xmlns:a16="http://schemas.microsoft.com/office/drawing/2014/main" id="{F4663741-A7DB-2949-AAF1-F30D11C28399}"/>
              </a:ext>
            </a:extLst>
          </p:cNvPr>
          <p:cNvSpPr/>
          <p:nvPr/>
        </p:nvSpPr>
        <p:spPr>
          <a:xfrm>
            <a:off x="7209213" y="2427024"/>
            <a:ext cx="350683" cy="348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3</a:t>
            </a:r>
          </a:p>
        </p:txBody>
      </p:sp>
    </p:spTree>
    <p:extLst>
      <p:ext uri="{BB962C8B-B14F-4D97-AF65-F5344CB8AC3E}">
        <p14:creationId xmlns:p14="http://schemas.microsoft.com/office/powerpoint/2010/main" val="2358335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F76F83-D4A7-D440-B2EC-3359C6A7116F}"/>
              </a:ext>
            </a:extLst>
          </p:cNvPr>
          <p:cNvSpPr txBox="1"/>
          <p:nvPr/>
        </p:nvSpPr>
        <p:spPr>
          <a:xfrm>
            <a:off x="2165743" y="2628929"/>
            <a:ext cx="7860515" cy="707886"/>
          </a:xfrm>
          <a:prstGeom prst="rect">
            <a:avLst/>
          </a:prstGeom>
          <a:noFill/>
        </p:spPr>
        <p:txBody>
          <a:bodyPr wrap="square" rtlCol="0">
            <a:spAutoFit/>
          </a:bodyPr>
          <a:lstStyle/>
          <a:p>
            <a:pPr algn="ctr">
              <a:defRPr/>
            </a:pPr>
            <a:r>
              <a:rPr lang="en-US" sz="4000" dirty="0">
                <a:solidFill>
                  <a:srgbClr val="002060"/>
                </a:solidFill>
              </a:rPr>
              <a:t>Terminology Workstream</a:t>
            </a:r>
          </a:p>
        </p:txBody>
      </p:sp>
    </p:spTree>
    <p:extLst>
      <p:ext uri="{BB962C8B-B14F-4D97-AF65-F5344CB8AC3E}">
        <p14:creationId xmlns:p14="http://schemas.microsoft.com/office/powerpoint/2010/main" val="2447914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E1E9-45F3-4FD8-8252-0FAD05ED576A}"/>
              </a:ext>
            </a:extLst>
          </p:cNvPr>
          <p:cNvSpPr>
            <a:spLocks noGrp="1"/>
          </p:cNvSpPr>
          <p:nvPr>
            <p:ph type="title"/>
          </p:nvPr>
        </p:nvSpPr>
        <p:spPr>
          <a:xfrm>
            <a:off x="483255" y="427945"/>
            <a:ext cx="5422592" cy="580768"/>
          </a:xfrm>
        </p:spPr>
        <p:txBody>
          <a:bodyPr>
            <a:noAutofit/>
          </a:bodyPr>
          <a:lstStyle/>
          <a:p>
            <a:r>
              <a:rPr lang="en-US" sz="3200" dirty="0">
                <a:solidFill>
                  <a:srgbClr val="002060"/>
                </a:solidFill>
              </a:rPr>
              <a:t>Terminology Workstream</a:t>
            </a:r>
          </a:p>
        </p:txBody>
      </p:sp>
      <p:sp>
        <p:nvSpPr>
          <p:cNvPr id="6" name="Content Placeholder 2">
            <a:extLst>
              <a:ext uri="{FF2B5EF4-FFF2-40B4-BE49-F238E27FC236}">
                <a16:creationId xmlns:a16="http://schemas.microsoft.com/office/drawing/2014/main" id="{CA873AC0-4025-B946-952D-340880118FFC}"/>
              </a:ext>
            </a:extLst>
          </p:cNvPr>
          <p:cNvSpPr>
            <a:spLocks noGrp="1"/>
          </p:cNvSpPr>
          <p:nvPr>
            <p:ph idx="1"/>
          </p:nvPr>
        </p:nvSpPr>
        <p:spPr>
          <a:xfrm>
            <a:off x="483255" y="1979342"/>
            <a:ext cx="6148499" cy="4135649"/>
          </a:xfrm>
        </p:spPr>
        <p:txBody>
          <a:bodyPr>
            <a:normAutofit/>
          </a:bodyPr>
          <a:lstStyle/>
          <a:p>
            <a:pPr marL="260747" indent="-260747"/>
            <a:r>
              <a:rPr lang="en-US" dirty="0"/>
              <a:t>All data is sorted across four activities into a master set.</a:t>
            </a:r>
          </a:p>
          <a:p>
            <a:pPr marL="260747" indent="-260747"/>
            <a:r>
              <a:rPr lang="en-US" dirty="0"/>
              <a:t>For data within each domain, we ask: </a:t>
            </a:r>
          </a:p>
          <a:p>
            <a:pPr marL="594122" lvl="1" indent="-260747"/>
            <a:r>
              <a:rPr lang="en-US" dirty="0"/>
              <a:t>What concepts need to be documented across the four activities?</a:t>
            </a:r>
          </a:p>
          <a:p>
            <a:pPr marL="594122" lvl="1" indent="-260747"/>
            <a:r>
              <a:rPr lang="en-US" dirty="0"/>
              <a:t>What codes reflecting these concepts are currently available?</a:t>
            </a:r>
          </a:p>
          <a:p>
            <a:pPr marL="594122" lvl="1" indent="-260747"/>
            <a:r>
              <a:rPr lang="en-US" dirty="0"/>
              <a:t>What codes are missing?</a:t>
            </a:r>
          </a:p>
          <a:p>
            <a:pPr marL="0" indent="0">
              <a:buNone/>
            </a:pPr>
            <a:endParaRPr lang="en-US" i="1" dirty="0"/>
          </a:p>
          <a:p>
            <a:pPr marL="0" indent="0">
              <a:buNone/>
            </a:pPr>
            <a:endParaRPr lang="en-US" i="1" dirty="0"/>
          </a:p>
          <a:p>
            <a:endParaRPr lang="en-US" dirty="0"/>
          </a:p>
        </p:txBody>
      </p:sp>
      <p:pic>
        <p:nvPicPr>
          <p:cNvPr id="5" name="Google Shape;161;p29">
            <a:extLst>
              <a:ext uri="{FF2B5EF4-FFF2-40B4-BE49-F238E27FC236}">
                <a16:creationId xmlns:a16="http://schemas.microsoft.com/office/drawing/2014/main" id="{21029FF2-F39A-4878-8CB8-5BEA3176FA84}"/>
              </a:ext>
            </a:extLst>
          </p:cNvPr>
          <p:cNvPicPr preferRelativeResize="0"/>
          <p:nvPr/>
        </p:nvPicPr>
        <p:blipFill>
          <a:blip r:embed="rId3">
            <a:alphaModFix/>
          </a:blip>
          <a:stretch>
            <a:fillRect/>
          </a:stretch>
        </p:blipFill>
        <p:spPr>
          <a:xfrm>
            <a:off x="7195278" y="899410"/>
            <a:ext cx="5131633" cy="4434844"/>
          </a:xfrm>
          <a:prstGeom prst="rect">
            <a:avLst/>
          </a:prstGeom>
          <a:noFill/>
          <a:ln>
            <a:noFill/>
          </a:ln>
        </p:spPr>
      </p:pic>
      <p:sp>
        <p:nvSpPr>
          <p:cNvPr id="7" name="Title 1">
            <a:extLst>
              <a:ext uri="{FF2B5EF4-FFF2-40B4-BE49-F238E27FC236}">
                <a16:creationId xmlns:a16="http://schemas.microsoft.com/office/drawing/2014/main" id="{A429E451-7EB4-F24F-953E-03E23514596A}"/>
              </a:ext>
            </a:extLst>
          </p:cNvPr>
          <p:cNvSpPr txBox="1">
            <a:spLocks/>
          </p:cNvSpPr>
          <p:nvPr/>
        </p:nvSpPr>
        <p:spPr>
          <a:xfrm>
            <a:off x="483255" y="1148992"/>
            <a:ext cx="7978877" cy="580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n-lt"/>
                <a:ea typeface="+mj-ea"/>
                <a:cs typeface="+mj-cs"/>
              </a:defRPr>
            </a:lvl1pPr>
          </a:lstStyle>
          <a:p>
            <a:r>
              <a:rPr lang="en-US" sz="2800" dirty="0">
                <a:solidFill>
                  <a:srgbClr val="002060"/>
                </a:solidFill>
              </a:rPr>
              <a:t>Data Element and Ensuring Gap Analysis</a:t>
            </a:r>
          </a:p>
        </p:txBody>
      </p:sp>
      <p:pic>
        <p:nvPicPr>
          <p:cNvPr id="8" name="Picture 7">
            <a:extLst>
              <a:ext uri="{FF2B5EF4-FFF2-40B4-BE49-F238E27FC236}">
                <a16:creationId xmlns:a16="http://schemas.microsoft.com/office/drawing/2014/main" id="{2EA801E1-D34F-8F44-8ED0-4C2C59B36A86}"/>
              </a:ext>
            </a:extLst>
          </p:cNvPr>
          <p:cNvPicPr>
            <a:picLocks noChangeAspect="1"/>
          </p:cNvPicPr>
          <p:nvPr/>
        </p:nvPicPr>
        <p:blipFill rotWithShape="1">
          <a:blip r:embed="rId4">
            <a:extLst>
              <a:ext uri="{28A0092B-C50C-407E-A947-70E740481C1C}">
                <a14:useLocalDpi xmlns:a14="http://schemas.microsoft.com/office/drawing/2010/main"/>
              </a:ext>
            </a:extLst>
          </a:blip>
          <a:srcRect t="-7435" b="28820"/>
          <a:stretch/>
        </p:blipFill>
        <p:spPr>
          <a:xfrm>
            <a:off x="8767548" y="763475"/>
            <a:ext cx="1315289" cy="362576"/>
          </a:xfrm>
          <a:prstGeom prst="rect">
            <a:avLst/>
          </a:prstGeom>
        </p:spPr>
      </p:pic>
      <p:pic>
        <p:nvPicPr>
          <p:cNvPr id="9" name="Picture 8">
            <a:extLst>
              <a:ext uri="{FF2B5EF4-FFF2-40B4-BE49-F238E27FC236}">
                <a16:creationId xmlns:a16="http://schemas.microsoft.com/office/drawing/2014/main" id="{9986BE12-94FA-3847-92AB-4338E57A09E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6205" b="49056"/>
          <a:stretch/>
        </p:blipFill>
        <p:spPr>
          <a:xfrm>
            <a:off x="9663516" y="2119477"/>
            <a:ext cx="1913583" cy="321870"/>
          </a:xfrm>
          <a:prstGeom prst="rect">
            <a:avLst/>
          </a:prstGeom>
        </p:spPr>
      </p:pic>
      <p:pic>
        <p:nvPicPr>
          <p:cNvPr id="10" name="Picture 9">
            <a:extLst>
              <a:ext uri="{FF2B5EF4-FFF2-40B4-BE49-F238E27FC236}">
                <a16:creationId xmlns:a16="http://schemas.microsoft.com/office/drawing/2014/main" id="{4A9D8D9F-95EA-1B48-B81A-001D58317DA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481"/>
          <a:stretch/>
        </p:blipFill>
        <p:spPr>
          <a:xfrm>
            <a:off x="10082837" y="2690764"/>
            <a:ext cx="1271625" cy="375234"/>
          </a:xfrm>
          <a:prstGeom prst="rect">
            <a:avLst/>
          </a:prstGeom>
        </p:spPr>
      </p:pic>
      <p:pic>
        <p:nvPicPr>
          <p:cNvPr id="11" name="Picture 10">
            <a:extLst>
              <a:ext uri="{FF2B5EF4-FFF2-40B4-BE49-F238E27FC236}">
                <a16:creationId xmlns:a16="http://schemas.microsoft.com/office/drawing/2014/main" id="{4F9CC08D-B96C-D840-A44E-39CFEFB8645A}"/>
              </a:ext>
            </a:extLst>
          </p:cNvPr>
          <p:cNvPicPr>
            <a:picLocks noChangeAspect="1"/>
          </p:cNvPicPr>
          <p:nvPr/>
        </p:nvPicPr>
        <p:blipFill rotWithShape="1">
          <a:blip r:embed="rId4">
            <a:extLst>
              <a:ext uri="{28A0092B-C50C-407E-A947-70E740481C1C}">
                <a14:useLocalDpi xmlns:a14="http://schemas.microsoft.com/office/drawing/2010/main"/>
              </a:ext>
            </a:extLst>
          </a:blip>
          <a:srcRect t="-7435" b="28820"/>
          <a:stretch/>
        </p:blipFill>
        <p:spPr>
          <a:xfrm>
            <a:off x="8935850" y="4018838"/>
            <a:ext cx="1315289" cy="362576"/>
          </a:xfrm>
          <a:prstGeom prst="rect">
            <a:avLst/>
          </a:prstGeom>
        </p:spPr>
      </p:pic>
      <p:pic>
        <p:nvPicPr>
          <p:cNvPr id="12" name="Picture 11">
            <a:extLst>
              <a:ext uri="{FF2B5EF4-FFF2-40B4-BE49-F238E27FC236}">
                <a16:creationId xmlns:a16="http://schemas.microsoft.com/office/drawing/2014/main" id="{F530C233-7DAD-174C-9FB1-B1BA14B118A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6205" b="49056"/>
          <a:stretch/>
        </p:blipFill>
        <p:spPr>
          <a:xfrm>
            <a:off x="7022267" y="2606428"/>
            <a:ext cx="1913583" cy="321870"/>
          </a:xfrm>
          <a:prstGeom prst="rect">
            <a:avLst/>
          </a:prstGeom>
        </p:spPr>
      </p:pic>
    </p:spTree>
    <p:extLst>
      <p:ext uri="{BB962C8B-B14F-4D97-AF65-F5344CB8AC3E}">
        <p14:creationId xmlns:p14="http://schemas.microsoft.com/office/powerpoint/2010/main" val="4097220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7755-8289-3043-8C36-CE6EB0FA2ED0}"/>
              </a:ext>
            </a:extLst>
          </p:cNvPr>
          <p:cNvSpPr>
            <a:spLocks noGrp="1"/>
          </p:cNvSpPr>
          <p:nvPr>
            <p:ph type="title"/>
          </p:nvPr>
        </p:nvSpPr>
        <p:spPr>
          <a:xfrm>
            <a:off x="876300" y="274180"/>
            <a:ext cx="7886700" cy="800286"/>
          </a:xfrm>
        </p:spPr>
        <p:txBody>
          <a:bodyPr>
            <a:normAutofit/>
          </a:bodyPr>
          <a:lstStyle/>
          <a:p>
            <a:r>
              <a:rPr lang="en-US" sz="3200" dirty="0">
                <a:solidFill>
                  <a:srgbClr val="002060"/>
                </a:solidFill>
              </a:rPr>
              <a:t>Agenda</a:t>
            </a:r>
          </a:p>
        </p:txBody>
      </p:sp>
      <p:sp>
        <p:nvSpPr>
          <p:cNvPr id="6" name="Content Placeholder 5">
            <a:extLst>
              <a:ext uri="{FF2B5EF4-FFF2-40B4-BE49-F238E27FC236}">
                <a16:creationId xmlns:a16="http://schemas.microsoft.com/office/drawing/2014/main" id="{2A78018F-A56C-CE43-AA79-059A11E011BC}"/>
              </a:ext>
            </a:extLst>
          </p:cNvPr>
          <p:cNvSpPr>
            <a:spLocks noGrp="1"/>
          </p:cNvSpPr>
          <p:nvPr>
            <p:ph idx="1"/>
          </p:nvPr>
        </p:nvSpPr>
        <p:spPr>
          <a:xfrm>
            <a:off x="876300" y="1172543"/>
            <a:ext cx="9163050" cy="4351338"/>
          </a:xfrm>
        </p:spPr>
        <p:txBody>
          <a:bodyPr>
            <a:normAutofit/>
          </a:bodyPr>
          <a:lstStyle/>
          <a:p>
            <a:pPr marL="347663" indent="-336550"/>
            <a:r>
              <a:rPr lang="en-US" dirty="0"/>
              <a:t>Gravity Project Team</a:t>
            </a:r>
          </a:p>
          <a:p>
            <a:pPr marL="347663" indent="-336550"/>
            <a:r>
              <a:rPr lang="en-US" dirty="0"/>
              <a:t>Background (WHY)</a:t>
            </a:r>
          </a:p>
          <a:p>
            <a:pPr marL="347663" indent="-336550"/>
            <a:r>
              <a:rPr lang="en-US" dirty="0"/>
              <a:t>Project Scope (WHAT)</a:t>
            </a:r>
          </a:p>
          <a:p>
            <a:pPr marL="347663" indent="-336550"/>
            <a:r>
              <a:rPr lang="en-US" dirty="0"/>
              <a:t>Accomplishments &amp; Success Factors</a:t>
            </a:r>
          </a:p>
          <a:p>
            <a:pPr marL="347663" indent="-336550"/>
            <a:r>
              <a:rPr lang="en-US" dirty="0"/>
              <a:t>How to Engage</a:t>
            </a:r>
          </a:p>
        </p:txBody>
      </p:sp>
    </p:spTree>
    <p:extLst>
      <p:ext uri="{BB962C8B-B14F-4D97-AF65-F5344CB8AC3E}">
        <p14:creationId xmlns:p14="http://schemas.microsoft.com/office/powerpoint/2010/main" val="3380102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 name="Table 5">
            <a:extLst>
              <a:ext uri="{FF2B5EF4-FFF2-40B4-BE49-F238E27FC236}">
                <a16:creationId xmlns:a16="http://schemas.microsoft.com/office/drawing/2014/main" id="{1F9847F4-8C9B-EE48-98C9-17AE8E6D1F1F}"/>
              </a:ext>
            </a:extLst>
          </p:cNvPr>
          <p:cNvGraphicFramePr>
            <a:graphicFrameLocks noGrp="1"/>
          </p:cNvGraphicFramePr>
          <p:nvPr/>
        </p:nvGraphicFramePr>
        <p:xfrm>
          <a:off x="680017" y="6233605"/>
          <a:ext cx="11208011" cy="418051"/>
        </p:xfrm>
        <a:graphic>
          <a:graphicData uri="http://schemas.openxmlformats.org/drawingml/2006/table">
            <a:tbl>
              <a:tblPr bandCol="1">
                <a:tableStyleId>{073A0DAA-6AF3-43AB-8588-CEC1D06C72B9}</a:tableStyleId>
              </a:tblPr>
              <a:tblGrid>
                <a:gridCol w="1401555">
                  <a:extLst>
                    <a:ext uri="{9D8B030D-6E8A-4147-A177-3AD203B41FA5}">
                      <a16:colId xmlns:a16="http://schemas.microsoft.com/office/drawing/2014/main" val="50488268"/>
                    </a:ext>
                  </a:extLst>
                </a:gridCol>
                <a:gridCol w="1408893">
                  <a:extLst>
                    <a:ext uri="{9D8B030D-6E8A-4147-A177-3AD203B41FA5}">
                      <a16:colId xmlns:a16="http://schemas.microsoft.com/office/drawing/2014/main" val="455925520"/>
                    </a:ext>
                  </a:extLst>
                </a:gridCol>
                <a:gridCol w="1408893">
                  <a:extLst>
                    <a:ext uri="{9D8B030D-6E8A-4147-A177-3AD203B41FA5}">
                      <a16:colId xmlns:a16="http://schemas.microsoft.com/office/drawing/2014/main" val="2837049884"/>
                    </a:ext>
                  </a:extLst>
                </a:gridCol>
                <a:gridCol w="1393579">
                  <a:extLst>
                    <a:ext uri="{9D8B030D-6E8A-4147-A177-3AD203B41FA5}">
                      <a16:colId xmlns:a16="http://schemas.microsoft.com/office/drawing/2014/main" val="619579212"/>
                    </a:ext>
                  </a:extLst>
                </a:gridCol>
                <a:gridCol w="1408893">
                  <a:extLst>
                    <a:ext uri="{9D8B030D-6E8A-4147-A177-3AD203B41FA5}">
                      <a16:colId xmlns:a16="http://schemas.microsoft.com/office/drawing/2014/main" val="301393844"/>
                    </a:ext>
                  </a:extLst>
                </a:gridCol>
                <a:gridCol w="1424207">
                  <a:extLst>
                    <a:ext uri="{9D8B030D-6E8A-4147-A177-3AD203B41FA5}">
                      <a16:colId xmlns:a16="http://schemas.microsoft.com/office/drawing/2014/main" val="3959814170"/>
                    </a:ext>
                  </a:extLst>
                </a:gridCol>
                <a:gridCol w="1370609">
                  <a:extLst>
                    <a:ext uri="{9D8B030D-6E8A-4147-A177-3AD203B41FA5}">
                      <a16:colId xmlns:a16="http://schemas.microsoft.com/office/drawing/2014/main" val="3131077589"/>
                    </a:ext>
                  </a:extLst>
                </a:gridCol>
                <a:gridCol w="1391382">
                  <a:extLst>
                    <a:ext uri="{9D8B030D-6E8A-4147-A177-3AD203B41FA5}">
                      <a16:colId xmlns:a16="http://schemas.microsoft.com/office/drawing/2014/main" val="1219217680"/>
                    </a:ext>
                  </a:extLst>
                </a:gridCol>
              </a:tblGrid>
              <a:tr h="418051">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3282525572"/>
                  </a:ext>
                </a:extLst>
              </a:tr>
            </a:tbl>
          </a:graphicData>
        </a:graphic>
      </p:graphicFrame>
      <p:sp>
        <p:nvSpPr>
          <p:cNvPr id="86" name="Title 3">
            <a:extLst>
              <a:ext uri="{FF2B5EF4-FFF2-40B4-BE49-F238E27FC236}">
                <a16:creationId xmlns:a16="http://schemas.microsoft.com/office/drawing/2014/main" id="{607D452E-737C-F14B-B327-2A22E3ED5002}"/>
              </a:ext>
            </a:extLst>
          </p:cNvPr>
          <p:cNvSpPr txBox="1">
            <a:spLocks/>
          </p:cNvSpPr>
          <p:nvPr/>
        </p:nvSpPr>
        <p:spPr>
          <a:xfrm>
            <a:off x="300494" y="73750"/>
            <a:ext cx="7886700" cy="3396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accent1">
                    <a:lumMod val="50000"/>
                  </a:schemeClr>
                </a:solidFill>
                <a:latin typeface="Arial Narrow" panose="020B0604020202020204" pitchFamily="34" charset="0"/>
                <a:cs typeface="Arial Narrow" panose="020B0604020202020204" pitchFamily="34" charset="0"/>
              </a:rPr>
              <a:t>Gravity Roadmap</a:t>
            </a:r>
            <a:endParaRPr lang="en-US" sz="2400" dirty="0">
              <a:solidFill>
                <a:schemeClr val="accent1">
                  <a:lumMod val="50000"/>
                </a:schemeClr>
              </a:solidFill>
              <a:latin typeface="Arial Narrow" panose="020B0604020202020204" pitchFamily="34" charset="0"/>
              <a:cs typeface="Arial Narrow" panose="020B0604020202020204" pitchFamily="34" charset="0"/>
            </a:endParaRPr>
          </a:p>
        </p:txBody>
      </p:sp>
      <p:cxnSp>
        <p:nvCxnSpPr>
          <p:cNvPr id="87" name="Straight Connector 86">
            <a:extLst>
              <a:ext uri="{FF2B5EF4-FFF2-40B4-BE49-F238E27FC236}">
                <a16:creationId xmlns:a16="http://schemas.microsoft.com/office/drawing/2014/main" id="{A2104CAB-EC24-0D4E-A114-B55389A390C5}"/>
              </a:ext>
            </a:extLst>
          </p:cNvPr>
          <p:cNvCxnSpPr>
            <a:cxnSpLocks/>
          </p:cNvCxnSpPr>
          <p:nvPr/>
        </p:nvCxnSpPr>
        <p:spPr>
          <a:xfrm>
            <a:off x="8723172" y="591180"/>
            <a:ext cx="0" cy="210655"/>
          </a:xfrm>
          <a:prstGeom prst="line">
            <a:avLst/>
          </a:prstGeom>
          <a:ln>
            <a:solidFill>
              <a:schemeClr val="accent5"/>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03" name="Table 102">
            <a:extLst>
              <a:ext uri="{FF2B5EF4-FFF2-40B4-BE49-F238E27FC236}">
                <a16:creationId xmlns:a16="http://schemas.microsoft.com/office/drawing/2014/main" id="{69EAEB2F-2157-F144-AC8A-04638670A280}"/>
              </a:ext>
            </a:extLst>
          </p:cNvPr>
          <p:cNvGraphicFramePr>
            <a:graphicFrameLocks noGrp="1"/>
          </p:cNvGraphicFramePr>
          <p:nvPr/>
        </p:nvGraphicFramePr>
        <p:xfrm>
          <a:off x="698500" y="799462"/>
          <a:ext cx="5585712" cy="182880"/>
        </p:xfrm>
        <a:graphic>
          <a:graphicData uri="http://schemas.openxmlformats.org/drawingml/2006/table">
            <a:tbl>
              <a:tblPr firstRow="1" bandRow="1">
                <a:tableStyleId>{5C22544A-7EE6-4342-B048-85BDC9FD1C3A}</a:tableStyleId>
              </a:tblPr>
              <a:tblGrid>
                <a:gridCol w="465476">
                  <a:extLst>
                    <a:ext uri="{9D8B030D-6E8A-4147-A177-3AD203B41FA5}">
                      <a16:colId xmlns:a16="http://schemas.microsoft.com/office/drawing/2014/main" val="1230635070"/>
                    </a:ext>
                  </a:extLst>
                </a:gridCol>
                <a:gridCol w="465476">
                  <a:extLst>
                    <a:ext uri="{9D8B030D-6E8A-4147-A177-3AD203B41FA5}">
                      <a16:colId xmlns:a16="http://schemas.microsoft.com/office/drawing/2014/main" val="4198515019"/>
                    </a:ext>
                  </a:extLst>
                </a:gridCol>
                <a:gridCol w="465476">
                  <a:extLst>
                    <a:ext uri="{9D8B030D-6E8A-4147-A177-3AD203B41FA5}">
                      <a16:colId xmlns:a16="http://schemas.microsoft.com/office/drawing/2014/main" val="1159170156"/>
                    </a:ext>
                  </a:extLst>
                </a:gridCol>
                <a:gridCol w="465476">
                  <a:extLst>
                    <a:ext uri="{9D8B030D-6E8A-4147-A177-3AD203B41FA5}">
                      <a16:colId xmlns:a16="http://schemas.microsoft.com/office/drawing/2014/main" val="3333666917"/>
                    </a:ext>
                  </a:extLst>
                </a:gridCol>
                <a:gridCol w="465476">
                  <a:extLst>
                    <a:ext uri="{9D8B030D-6E8A-4147-A177-3AD203B41FA5}">
                      <a16:colId xmlns:a16="http://schemas.microsoft.com/office/drawing/2014/main" val="326284675"/>
                    </a:ext>
                  </a:extLst>
                </a:gridCol>
                <a:gridCol w="465476">
                  <a:extLst>
                    <a:ext uri="{9D8B030D-6E8A-4147-A177-3AD203B41FA5}">
                      <a16:colId xmlns:a16="http://schemas.microsoft.com/office/drawing/2014/main" val="2589528988"/>
                    </a:ext>
                  </a:extLst>
                </a:gridCol>
                <a:gridCol w="465476">
                  <a:extLst>
                    <a:ext uri="{9D8B030D-6E8A-4147-A177-3AD203B41FA5}">
                      <a16:colId xmlns:a16="http://schemas.microsoft.com/office/drawing/2014/main" val="3904149626"/>
                    </a:ext>
                  </a:extLst>
                </a:gridCol>
                <a:gridCol w="465476">
                  <a:extLst>
                    <a:ext uri="{9D8B030D-6E8A-4147-A177-3AD203B41FA5}">
                      <a16:colId xmlns:a16="http://schemas.microsoft.com/office/drawing/2014/main" val="3773871854"/>
                    </a:ext>
                  </a:extLst>
                </a:gridCol>
                <a:gridCol w="465476">
                  <a:extLst>
                    <a:ext uri="{9D8B030D-6E8A-4147-A177-3AD203B41FA5}">
                      <a16:colId xmlns:a16="http://schemas.microsoft.com/office/drawing/2014/main" val="3250493697"/>
                    </a:ext>
                  </a:extLst>
                </a:gridCol>
                <a:gridCol w="465476">
                  <a:extLst>
                    <a:ext uri="{9D8B030D-6E8A-4147-A177-3AD203B41FA5}">
                      <a16:colId xmlns:a16="http://schemas.microsoft.com/office/drawing/2014/main" val="4168044041"/>
                    </a:ext>
                  </a:extLst>
                </a:gridCol>
                <a:gridCol w="465476">
                  <a:extLst>
                    <a:ext uri="{9D8B030D-6E8A-4147-A177-3AD203B41FA5}">
                      <a16:colId xmlns:a16="http://schemas.microsoft.com/office/drawing/2014/main" val="941661803"/>
                    </a:ext>
                  </a:extLst>
                </a:gridCol>
                <a:gridCol w="465476">
                  <a:extLst>
                    <a:ext uri="{9D8B030D-6E8A-4147-A177-3AD203B41FA5}">
                      <a16:colId xmlns:a16="http://schemas.microsoft.com/office/drawing/2014/main" val="509762945"/>
                    </a:ext>
                  </a:extLst>
                </a:gridCol>
              </a:tblGrid>
              <a:tr h="175837">
                <a:tc>
                  <a:txBody>
                    <a:bodyPr/>
                    <a:lstStyle/>
                    <a:p>
                      <a:pPr algn="ctr"/>
                      <a:r>
                        <a:rPr lang="en-US" sz="600" dirty="0"/>
                        <a:t>JAN</a:t>
                      </a:r>
                    </a:p>
                  </a:txBody>
                  <a:tcPr>
                    <a:solidFill>
                      <a:schemeClr val="accent5">
                        <a:lumMod val="60000"/>
                        <a:lumOff val="40000"/>
                      </a:schemeClr>
                    </a:solidFill>
                  </a:tcPr>
                </a:tc>
                <a:tc>
                  <a:txBody>
                    <a:bodyPr/>
                    <a:lstStyle/>
                    <a:p>
                      <a:pPr algn="ctr"/>
                      <a:r>
                        <a:rPr lang="en-US" sz="600" dirty="0"/>
                        <a:t>FEB</a:t>
                      </a:r>
                    </a:p>
                  </a:txBody>
                  <a:tcPr>
                    <a:solidFill>
                      <a:schemeClr val="accent5">
                        <a:lumMod val="60000"/>
                        <a:lumOff val="40000"/>
                      </a:schemeClr>
                    </a:solidFill>
                  </a:tcPr>
                </a:tc>
                <a:tc>
                  <a:txBody>
                    <a:bodyPr/>
                    <a:lstStyle/>
                    <a:p>
                      <a:pPr algn="ctr"/>
                      <a:r>
                        <a:rPr lang="en-US" sz="600" dirty="0"/>
                        <a:t>MAR</a:t>
                      </a:r>
                    </a:p>
                  </a:txBody>
                  <a:tcPr>
                    <a:solidFill>
                      <a:schemeClr val="accent5">
                        <a:lumMod val="60000"/>
                        <a:lumOff val="40000"/>
                      </a:schemeClr>
                    </a:solidFill>
                  </a:tcPr>
                </a:tc>
                <a:tc>
                  <a:txBody>
                    <a:bodyPr/>
                    <a:lstStyle/>
                    <a:p>
                      <a:pPr algn="ctr"/>
                      <a:r>
                        <a:rPr lang="en-US" sz="600" dirty="0"/>
                        <a:t>APR</a:t>
                      </a:r>
                    </a:p>
                  </a:txBody>
                  <a:tcPr>
                    <a:solidFill>
                      <a:schemeClr val="accent5">
                        <a:lumMod val="60000"/>
                        <a:lumOff val="40000"/>
                      </a:schemeClr>
                    </a:solidFill>
                  </a:tcPr>
                </a:tc>
                <a:tc>
                  <a:txBody>
                    <a:bodyPr/>
                    <a:lstStyle/>
                    <a:p>
                      <a:pPr algn="ctr"/>
                      <a:r>
                        <a:rPr lang="en-US" sz="600" dirty="0"/>
                        <a:t>MAY</a:t>
                      </a:r>
                    </a:p>
                  </a:txBody>
                  <a:tcPr>
                    <a:solidFill>
                      <a:schemeClr val="accent5">
                        <a:lumMod val="60000"/>
                        <a:lumOff val="40000"/>
                      </a:schemeClr>
                    </a:solidFill>
                  </a:tcPr>
                </a:tc>
                <a:tc>
                  <a:txBody>
                    <a:bodyPr/>
                    <a:lstStyle/>
                    <a:p>
                      <a:pPr algn="ctr"/>
                      <a:r>
                        <a:rPr lang="en-US" sz="600" dirty="0"/>
                        <a:t>JUN</a:t>
                      </a:r>
                    </a:p>
                  </a:txBody>
                  <a:tcPr>
                    <a:solidFill>
                      <a:schemeClr val="accent5">
                        <a:lumMod val="60000"/>
                        <a:lumOff val="40000"/>
                      </a:schemeClr>
                    </a:solidFill>
                  </a:tcPr>
                </a:tc>
                <a:tc>
                  <a:txBody>
                    <a:bodyPr/>
                    <a:lstStyle/>
                    <a:p>
                      <a:pPr algn="ctr"/>
                      <a:r>
                        <a:rPr lang="en-US" sz="600" dirty="0"/>
                        <a:t>JUL</a:t>
                      </a:r>
                    </a:p>
                  </a:txBody>
                  <a:tcPr>
                    <a:solidFill>
                      <a:schemeClr val="accent5">
                        <a:lumMod val="60000"/>
                        <a:lumOff val="40000"/>
                      </a:schemeClr>
                    </a:solidFill>
                  </a:tcPr>
                </a:tc>
                <a:tc>
                  <a:txBody>
                    <a:bodyPr/>
                    <a:lstStyle/>
                    <a:p>
                      <a:pPr algn="ctr"/>
                      <a:r>
                        <a:rPr lang="en-US" sz="600" dirty="0"/>
                        <a:t>AUG</a:t>
                      </a:r>
                    </a:p>
                  </a:txBody>
                  <a:tcPr>
                    <a:solidFill>
                      <a:schemeClr val="accent5">
                        <a:lumMod val="60000"/>
                        <a:lumOff val="40000"/>
                      </a:schemeClr>
                    </a:solidFill>
                  </a:tcPr>
                </a:tc>
                <a:tc>
                  <a:txBody>
                    <a:bodyPr/>
                    <a:lstStyle/>
                    <a:p>
                      <a:pPr algn="ctr"/>
                      <a:r>
                        <a:rPr lang="en-US" sz="600" dirty="0"/>
                        <a:t>SEP</a:t>
                      </a:r>
                    </a:p>
                  </a:txBody>
                  <a:tcPr>
                    <a:solidFill>
                      <a:schemeClr val="accent5">
                        <a:lumMod val="60000"/>
                        <a:lumOff val="40000"/>
                      </a:schemeClr>
                    </a:solidFill>
                  </a:tcPr>
                </a:tc>
                <a:tc>
                  <a:txBody>
                    <a:bodyPr/>
                    <a:lstStyle/>
                    <a:p>
                      <a:pPr algn="ctr"/>
                      <a:r>
                        <a:rPr lang="en-US" sz="600" dirty="0"/>
                        <a:t>OCT</a:t>
                      </a:r>
                    </a:p>
                  </a:txBody>
                  <a:tcPr>
                    <a:solidFill>
                      <a:schemeClr val="accent5">
                        <a:lumMod val="60000"/>
                        <a:lumOff val="40000"/>
                      </a:schemeClr>
                    </a:solidFill>
                  </a:tcPr>
                </a:tc>
                <a:tc>
                  <a:txBody>
                    <a:bodyPr/>
                    <a:lstStyle/>
                    <a:p>
                      <a:pPr algn="ctr"/>
                      <a:r>
                        <a:rPr lang="en-US" sz="600" dirty="0"/>
                        <a:t>NOV</a:t>
                      </a:r>
                    </a:p>
                  </a:txBody>
                  <a:tcPr>
                    <a:solidFill>
                      <a:schemeClr val="accent5">
                        <a:lumMod val="60000"/>
                        <a:lumOff val="40000"/>
                      </a:schemeClr>
                    </a:solidFill>
                  </a:tcPr>
                </a:tc>
                <a:tc>
                  <a:txBody>
                    <a:bodyPr/>
                    <a:lstStyle/>
                    <a:p>
                      <a:pPr algn="ctr"/>
                      <a:r>
                        <a:rPr lang="en-US" sz="600" dirty="0"/>
                        <a:t>DEC</a:t>
                      </a:r>
                    </a:p>
                  </a:txBody>
                  <a:tcPr>
                    <a:solidFill>
                      <a:schemeClr val="accent5">
                        <a:lumMod val="60000"/>
                        <a:lumOff val="40000"/>
                      </a:schemeClr>
                    </a:solidFill>
                  </a:tcPr>
                </a:tc>
                <a:extLst>
                  <a:ext uri="{0D108BD9-81ED-4DB2-BD59-A6C34878D82A}">
                    <a16:rowId xmlns:a16="http://schemas.microsoft.com/office/drawing/2014/main" val="3363153996"/>
                  </a:ext>
                </a:extLst>
              </a:tr>
            </a:tbl>
          </a:graphicData>
        </a:graphic>
      </p:graphicFrame>
      <p:graphicFrame>
        <p:nvGraphicFramePr>
          <p:cNvPr id="104" name="Table 5">
            <a:extLst>
              <a:ext uri="{FF2B5EF4-FFF2-40B4-BE49-F238E27FC236}">
                <a16:creationId xmlns:a16="http://schemas.microsoft.com/office/drawing/2014/main" id="{5FA9A218-DFB7-7440-8027-E7F2E29859AE}"/>
              </a:ext>
            </a:extLst>
          </p:cNvPr>
          <p:cNvGraphicFramePr>
            <a:graphicFrameLocks noGrp="1"/>
          </p:cNvGraphicFramePr>
          <p:nvPr/>
        </p:nvGraphicFramePr>
        <p:xfrm>
          <a:off x="698500" y="1044749"/>
          <a:ext cx="11219492" cy="2836238"/>
        </p:xfrm>
        <a:graphic>
          <a:graphicData uri="http://schemas.openxmlformats.org/drawingml/2006/table">
            <a:tbl>
              <a:tblPr bandCol="1">
                <a:tableStyleId>{F5AB1C69-6EDB-4FF4-983F-18BD219EF322}</a:tableStyleId>
              </a:tblPr>
              <a:tblGrid>
                <a:gridCol w="1393332">
                  <a:extLst>
                    <a:ext uri="{9D8B030D-6E8A-4147-A177-3AD203B41FA5}">
                      <a16:colId xmlns:a16="http://schemas.microsoft.com/office/drawing/2014/main" val="50488268"/>
                    </a:ext>
                  </a:extLst>
                </a:gridCol>
                <a:gridCol w="1407979">
                  <a:extLst>
                    <a:ext uri="{9D8B030D-6E8A-4147-A177-3AD203B41FA5}">
                      <a16:colId xmlns:a16="http://schemas.microsoft.com/office/drawing/2014/main" val="682733478"/>
                    </a:ext>
                  </a:extLst>
                </a:gridCol>
                <a:gridCol w="1390379">
                  <a:extLst>
                    <a:ext uri="{9D8B030D-6E8A-4147-A177-3AD203B41FA5}">
                      <a16:colId xmlns:a16="http://schemas.microsoft.com/office/drawing/2014/main" val="455925520"/>
                    </a:ext>
                  </a:extLst>
                </a:gridCol>
                <a:gridCol w="1416481">
                  <a:extLst>
                    <a:ext uri="{9D8B030D-6E8A-4147-A177-3AD203B41FA5}">
                      <a16:colId xmlns:a16="http://schemas.microsoft.com/office/drawing/2014/main" val="2837049884"/>
                    </a:ext>
                  </a:extLst>
                </a:gridCol>
                <a:gridCol w="1402158">
                  <a:extLst>
                    <a:ext uri="{9D8B030D-6E8A-4147-A177-3AD203B41FA5}">
                      <a16:colId xmlns:a16="http://schemas.microsoft.com/office/drawing/2014/main" val="619579212"/>
                    </a:ext>
                  </a:extLst>
                </a:gridCol>
                <a:gridCol w="1387698">
                  <a:extLst>
                    <a:ext uri="{9D8B030D-6E8A-4147-A177-3AD203B41FA5}">
                      <a16:colId xmlns:a16="http://schemas.microsoft.com/office/drawing/2014/main" val="301393844"/>
                    </a:ext>
                  </a:extLst>
                </a:gridCol>
                <a:gridCol w="1425579">
                  <a:extLst>
                    <a:ext uri="{9D8B030D-6E8A-4147-A177-3AD203B41FA5}">
                      <a16:colId xmlns:a16="http://schemas.microsoft.com/office/drawing/2014/main" val="3959814170"/>
                    </a:ext>
                  </a:extLst>
                </a:gridCol>
                <a:gridCol w="1395886">
                  <a:extLst>
                    <a:ext uri="{9D8B030D-6E8A-4147-A177-3AD203B41FA5}">
                      <a16:colId xmlns:a16="http://schemas.microsoft.com/office/drawing/2014/main" val="3131077589"/>
                    </a:ext>
                  </a:extLst>
                </a:gridCol>
              </a:tblGrid>
              <a:tr h="396706">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extLst>
                  <a:ext uri="{0D108BD9-81ED-4DB2-BD59-A6C34878D82A}">
                    <a16:rowId xmlns:a16="http://schemas.microsoft.com/office/drawing/2014/main" val="3282525572"/>
                  </a:ext>
                </a:extLst>
              </a:tr>
              <a:tr h="305602">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218657030"/>
                  </a:ext>
                </a:extLst>
              </a:tr>
              <a:tr h="343000">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762365794"/>
                  </a:ext>
                </a:extLst>
              </a:tr>
              <a:tr h="398490">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759776199"/>
                  </a:ext>
                </a:extLst>
              </a:tr>
              <a:tr h="348110">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264640888"/>
                  </a:ext>
                </a:extLst>
              </a:tr>
              <a:tr h="348110">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66016668"/>
                  </a:ext>
                </a:extLst>
              </a:tr>
              <a:tr h="348110">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819475537"/>
                  </a:ext>
                </a:extLst>
              </a:tr>
              <a:tr h="348110">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185363332"/>
                  </a:ext>
                </a:extLst>
              </a:tr>
            </a:tbl>
          </a:graphicData>
        </a:graphic>
      </p:graphicFrame>
      <p:sp>
        <p:nvSpPr>
          <p:cNvPr id="106" name="TextBox 105">
            <a:extLst>
              <a:ext uri="{FF2B5EF4-FFF2-40B4-BE49-F238E27FC236}">
                <a16:creationId xmlns:a16="http://schemas.microsoft.com/office/drawing/2014/main" id="{34DC378A-7C69-DC4A-8E46-2D74C84DECF9}"/>
              </a:ext>
            </a:extLst>
          </p:cNvPr>
          <p:cNvSpPr txBox="1"/>
          <p:nvPr/>
        </p:nvSpPr>
        <p:spPr>
          <a:xfrm>
            <a:off x="4884309" y="1989257"/>
            <a:ext cx="2129249"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TRANSPORTATION INSECURITY</a:t>
            </a:r>
          </a:p>
        </p:txBody>
      </p:sp>
      <p:sp>
        <p:nvSpPr>
          <p:cNvPr id="109" name="TextBox 108">
            <a:extLst>
              <a:ext uri="{FF2B5EF4-FFF2-40B4-BE49-F238E27FC236}">
                <a16:creationId xmlns:a16="http://schemas.microsoft.com/office/drawing/2014/main" id="{AB168990-0CD7-0E4D-8758-E6C0706A2B7C}"/>
              </a:ext>
            </a:extLst>
          </p:cNvPr>
          <p:cNvSpPr txBox="1"/>
          <p:nvPr/>
        </p:nvSpPr>
        <p:spPr>
          <a:xfrm>
            <a:off x="4071589" y="1667270"/>
            <a:ext cx="2356096"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INADEQUATE HOUSING</a:t>
            </a:r>
          </a:p>
        </p:txBody>
      </p:sp>
      <p:sp>
        <p:nvSpPr>
          <p:cNvPr id="112" name="TextBox 111">
            <a:extLst>
              <a:ext uri="{FF2B5EF4-FFF2-40B4-BE49-F238E27FC236}">
                <a16:creationId xmlns:a16="http://schemas.microsoft.com/office/drawing/2014/main" id="{6EBEA35E-8387-5449-BA23-F6809A98F9B1}"/>
              </a:ext>
            </a:extLst>
          </p:cNvPr>
          <p:cNvSpPr txBox="1"/>
          <p:nvPr/>
        </p:nvSpPr>
        <p:spPr>
          <a:xfrm>
            <a:off x="1926261" y="1351253"/>
            <a:ext cx="3067498"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HOUSING INSTABILITY &amp; HOMELESSNESS</a:t>
            </a:r>
          </a:p>
        </p:txBody>
      </p:sp>
      <p:sp>
        <p:nvSpPr>
          <p:cNvPr id="120" name="TextBox 119">
            <a:extLst>
              <a:ext uri="{FF2B5EF4-FFF2-40B4-BE49-F238E27FC236}">
                <a16:creationId xmlns:a16="http://schemas.microsoft.com/office/drawing/2014/main" id="{41FABD96-20EE-704A-8052-26596E8B8D1E}"/>
              </a:ext>
            </a:extLst>
          </p:cNvPr>
          <p:cNvSpPr txBox="1"/>
          <p:nvPr/>
        </p:nvSpPr>
        <p:spPr>
          <a:xfrm>
            <a:off x="5206546" y="2331461"/>
            <a:ext cx="1328563"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FINANCIAL INSECURITY</a:t>
            </a:r>
          </a:p>
        </p:txBody>
      </p:sp>
      <p:sp>
        <p:nvSpPr>
          <p:cNvPr id="121" name="TextBox 120">
            <a:extLst>
              <a:ext uri="{FF2B5EF4-FFF2-40B4-BE49-F238E27FC236}">
                <a16:creationId xmlns:a16="http://schemas.microsoft.com/office/drawing/2014/main" id="{42FB3165-CF19-E34F-8EF4-58A137164786}"/>
              </a:ext>
            </a:extLst>
          </p:cNvPr>
          <p:cNvSpPr txBox="1"/>
          <p:nvPr/>
        </p:nvSpPr>
        <p:spPr>
          <a:xfrm>
            <a:off x="5239020" y="2655633"/>
            <a:ext cx="1528536"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DEMOGRAPHICS</a:t>
            </a:r>
          </a:p>
        </p:txBody>
      </p:sp>
      <p:sp>
        <p:nvSpPr>
          <p:cNvPr id="123" name="TextBox 122">
            <a:extLst>
              <a:ext uri="{FF2B5EF4-FFF2-40B4-BE49-F238E27FC236}">
                <a16:creationId xmlns:a16="http://schemas.microsoft.com/office/drawing/2014/main" id="{A8A8284D-34C4-F949-BEDA-CAE5FAB6F4F8}"/>
              </a:ext>
            </a:extLst>
          </p:cNvPr>
          <p:cNvSpPr txBox="1"/>
          <p:nvPr/>
        </p:nvSpPr>
        <p:spPr>
          <a:xfrm>
            <a:off x="7329458" y="3168021"/>
            <a:ext cx="1848266"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SOCIAL ISOLATION</a:t>
            </a:r>
          </a:p>
        </p:txBody>
      </p:sp>
      <p:sp>
        <p:nvSpPr>
          <p:cNvPr id="125" name="TextBox 124">
            <a:extLst>
              <a:ext uri="{FF2B5EF4-FFF2-40B4-BE49-F238E27FC236}">
                <a16:creationId xmlns:a16="http://schemas.microsoft.com/office/drawing/2014/main" id="{60891A6F-6F2D-5341-A834-ADFE156094B8}"/>
              </a:ext>
            </a:extLst>
          </p:cNvPr>
          <p:cNvSpPr txBox="1"/>
          <p:nvPr/>
        </p:nvSpPr>
        <p:spPr>
          <a:xfrm>
            <a:off x="7465215" y="3514075"/>
            <a:ext cx="1075415"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STRESS</a:t>
            </a:r>
          </a:p>
        </p:txBody>
      </p:sp>
      <p:sp>
        <p:nvSpPr>
          <p:cNvPr id="128" name="TextBox 127">
            <a:extLst>
              <a:ext uri="{FF2B5EF4-FFF2-40B4-BE49-F238E27FC236}">
                <a16:creationId xmlns:a16="http://schemas.microsoft.com/office/drawing/2014/main" id="{ACC88B10-8A5B-0545-8D1B-1983590D986E}"/>
              </a:ext>
            </a:extLst>
          </p:cNvPr>
          <p:cNvSpPr txBox="1"/>
          <p:nvPr/>
        </p:nvSpPr>
        <p:spPr>
          <a:xfrm>
            <a:off x="7227376" y="2807272"/>
            <a:ext cx="1690110"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INTIMATE PARTNER VIOLENCE</a:t>
            </a:r>
          </a:p>
        </p:txBody>
      </p:sp>
      <p:sp>
        <p:nvSpPr>
          <p:cNvPr id="130" name="OTLSHAPE_T_7773177036fc4cf59bd0d5652def1445_Shape">
            <a:extLst>
              <a:ext uri="{FF2B5EF4-FFF2-40B4-BE49-F238E27FC236}">
                <a16:creationId xmlns:a16="http://schemas.microsoft.com/office/drawing/2014/main" id="{4803C886-1403-FE45-931A-BCE1DD60AEF2}"/>
              </a:ext>
            </a:extLst>
          </p:cNvPr>
          <p:cNvSpPr/>
          <p:nvPr>
            <p:custDataLst>
              <p:tags r:id="rId1"/>
            </p:custDataLst>
          </p:nvPr>
        </p:nvSpPr>
        <p:spPr>
          <a:xfrm flipV="1">
            <a:off x="762919" y="3901049"/>
            <a:ext cx="11177658" cy="107289"/>
          </a:xfrm>
          <a:prstGeom prst="roundRect">
            <a:avLst>
              <a:gd name="adj" fmla="val 100000"/>
            </a:avLst>
          </a:prstGeom>
          <a:solidFill>
            <a:srgbClr val="056DB1"/>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algn="ctr" defTabSz="914400">
              <a:defRPr/>
            </a:pPr>
            <a:endParaRPr lang="en-US" sz="1000" kern="0">
              <a:solidFill>
                <a:prstClr val="white"/>
              </a:solidFill>
              <a:latin typeface="Calibri" charset="0"/>
              <a:ea typeface="Calibri" charset="0"/>
              <a:cs typeface="Calibri" charset="0"/>
            </a:endParaRPr>
          </a:p>
        </p:txBody>
      </p:sp>
      <p:sp>
        <p:nvSpPr>
          <p:cNvPr id="132" name="Isosceles Triangle 844">
            <a:extLst>
              <a:ext uri="{FF2B5EF4-FFF2-40B4-BE49-F238E27FC236}">
                <a16:creationId xmlns:a16="http://schemas.microsoft.com/office/drawing/2014/main" id="{7BAE71A4-B4D4-8F4E-A29F-8798AC4E7C21}"/>
              </a:ext>
            </a:extLst>
          </p:cNvPr>
          <p:cNvSpPr>
            <a:spLocks noChangeAspect="1"/>
          </p:cNvSpPr>
          <p:nvPr/>
        </p:nvSpPr>
        <p:spPr>
          <a:xfrm>
            <a:off x="1917057" y="3898978"/>
            <a:ext cx="155159" cy="103426"/>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3" name="5-Point Star 132">
            <a:extLst>
              <a:ext uri="{FF2B5EF4-FFF2-40B4-BE49-F238E27FC236}">
                <a16:creationId xmlns:a16="http://schemas.microsoft.com/office/drawing/2014/main" id="{33A3CEFB-C7FC-DF4B-BAA3-703908D05ABE}"/>
              </a:ext>
            </a:extLst>
          </p:cNvPr>
          <p:cNvSpPr>
            <a:spLocks noChangeAspect="1"/>
          </p:cNvSpPr>
          <p:nvPr/>
        </p:nvSpPr>
        <p:spPr>
          <a:xfrm flipH="1">
            <a:off x="2822627" y="3893464"/>
            <a:ext cx="167093" cy="129572"/>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Diamond 135">
            <a:extLst>
              <a:ext uri="{FF2B5EF4-FFF2-40B4-BE49-F238E27FC236}">
                <a16:creationId xmlns:a16="http://schemas.microsoft.com/office/drawing/2014/main" id="{E4FB3F31-FDC5-2740-BE6F-E70483C9C23B}"/>
              </a:ext>
            </a:extLst>
          </p:cNvPr>
          <p:cNvSpPr>
            <a:spLocks noChangeAspect="1"/>
          </p:cNvSpPr>
          <p:nvPr/>
        </p:nvSpPr>
        <p:spPr>
          <a:xfrm>
            <a:off x="3386810" y="3905250"/>
            <a:ext cx="138356" cy="107289"/>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FFFFFF"/>
              </a:solidFill>
            </a:endParaRPr>
          </a:p>
        </p:txBody>
      </p:sp>
      <p:grpSp>
        <p:nvGrpSpPr>
          <p:cNvPr id="139" name="Group 138">
            <a:extLst>
              <a:ext uri="{FF2B5EF4-FFF2-40B4-BE49-F238E27FC236}">
                <a16:creationId xmlns:a16="http://schemas.microsoft.com/office/drawing/2014/main" id="{6526ACE1-4D6F-354F-8D8B-FF5684F074BD}"/>
              </a:ext>
            </a:extLst>
          </p:cNvPr>
          <p:cNvGrpSpPr/>
          <p:nvPr/>
        </p:nvGrpSpPr>
        <p:grpSpPr>
          <a:xfrm>
            <a:off x="727114" y="4107815"/>
            <a:ext cx="11177657" cy="300143"/>
            <a:chOff x="-12247" y="3752365"/>
            <a:chExt cx="9099434" cy="279403"/>
          </a:xfrm>
        </p:grpSpPr>
        <p:sp>
          <p:nvSpPr>
            <p:cNvPr id="140" name="Rectangle 139">
              <a:extLst>
                <a:ext uri="{FF2B5EF4-FFF2-40B4-BE49-F238E27FC236}">
                  <a16:creationId xmlns:a16="http://schemas.microsoft.com/office/drawing/2014/main" id="{C845716A-A481-9740-B77A-BE333BED27BE}"/>
                </a:ext>
              </a:extLst>
            </p:cNvPr>
            <p:cNvSpPr/>
            <p:nvPr/>
          </p:nvSpPr>
          <p:spPr>
            <a:xfrm>
              <a:off x="-12247" y="3752365"/>
              <a:ext cx="9099434" cy="279403"/>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1" name="TextBox 140">
              <a:extLst>
                <a:ext uri="{FF2B5EF4-FFF2-40B4-BE49-F238E27FC236}">
                  <a16:creationId xmlns:a16="http://schemas.microsoft.com/office/drawing/2014/main" id="{9D916039-C2D4-1844-8A19-6B1DD6961062}"/>
                </a:ext>
              </a:extLst>
            </p:cNvPr>
            <p:cNvSpPr txBox="1"/>
            <p:nvPr/>
          </p:nvSpPr>
          <p:spPr>
            <a:xfrm>
              <a:off x="3830723" y="3803919"/>
              <a:ext cx="2876520" cy="215121"/>
            </a:xfrm>
            <a:prstGeom prst="rect">
              <a:avLst/>
            </a:prstGeom>
            <a:noFill/>
          </p:spPr>
          <p:txBody>
            <a:bodyPr wrap="square" rtlCol="0">
              <a:spAutoFit/>
            </a:bodyPr>
            <a:lstStyle/>
            <a:p>
              <a:pPr>
                <a:lnSpc>
                  <a:spcPct val="80000"/>
                </a:lnSpc>
              </a:pPr>
              <a:r>
                <a:rPr lang="en-US" sz="1100" dirty="0">
                  <a:solidFill>
                    <a:schemeClr val="tx2">
                      <a:lumMod val="75000"/>
                    </a:schemeClr>
                  </a:solidFill>
                </a:rPr>
                <a:t>SNOMED Code Submissions (MAY/DEC)</a:t>
              </a:r>
            </a:p>
          </p:txBody>
        </p:sp>
        <p:sp>
          <p:nvSpPr>
            <p:cNvPr id="142" name="TextBox 141">
              <a:extLst>
                <a:ext uri="{FF2B5EF4-FFF2-40B4-BE49-F238E27FC236}">
                  <a16:creationId xmlns:a16="http://schemas.microsoft.com/office/drawing/2014/main" id="{C2BF64E8-F658-3043-BA7A-416D5BE538EF}"/>
                </a:ext>
              </a:extLst>
            </p:cNvPr>
            <p:cNvSpPr txBox="1"/>
            <p:nvPr/>
          </p:nvSpPr>
          <p:spPr>
            <a:xfrm>
              <a:off x="61120" y="3809806"/>
              <a:ext cx="864163" cy="215181"/>
            </a:xfrm>
            <a:prstGeom prst="rect">
              <a:avLst/>
            </a:prstGeom>
            <a:noFill/>
          </p:spPr>
          <p:txBody>
            <a:bodyPr wrap="square" rtlCol="0">
              <a:spAutoFit/>
            </a:bodyPr>
            <a:lstStyle/>
            <a:p>
              <a:pPr>
                <a:lnSpc>
                  <a:spcPct val="80000"/>
                </a:lnSpc>
              </a:pPr>
              <a:r>
                <a:rPr lang="en-US" sz="1100" b="1" dirty="0">
                  <a:solidFill>
                    <a:schemeClr val="tx2">
                      <a:lumMod val="75000"/>
                    </a:schemeClr>
                  </a:solidFill>
                </a:rPr>
                <a:t>Key</a:t>
              </a:r>
            </a:p>
          </p:txBody>
        </p:sp>
        <p:grpSp>
          <p:nvGrpSpPr>
            <p:cNvPr id="147" name="Group 146">
              <a:extLst>
                <a:ext uri="{FF2B5EF4-FFF2-40B4-BE49-F238E27FC236}">
                  <a16:creationId xmlns:a16="http://schemas.microsoft.com/office/drawing/2014/main" id="{5D7A2AF5-795D-3645-98B7-5EF22BBE4E22}"/>
                </a:ext>
              </a:extLst>
            </p:cNvPr>
            <p:cNvGrpSpPr/>
            <p:nvPr/>
          </p:nvGrpSpPr>
          <p:grpSpPr>
            <a:xfrm>
              <a:off x="685060" y="3787248"/>
              <a:ext cx="3144445" cy="227423"/>
              <a:chOff x="685060" y="1426581"/>
              <a:chExt cx="3144445" cy="227423"/>
            </a:xfrm>
          </p:grpSpPr>
          <p:sp>
            <p:nvSpPr>
              <p:cNvPr id="151" name="TextBox 150">
                <a:extLst>
                  <a:ext uri="{FF2B5EF4-FFF2-40B4-BE49-F238E27FC236}">
                    <a16:creationId xmlns:a16="http://schemas.microsoft.com/office/drawing/2014/main" id="{2A65E49A-CCC7-3642-ABAC-13B7FDF9AFB5}"/>
                  </a:ext>
                </a:extLst>
              </p:cNvPr>
              <p:cNvSpPr txBox="1"/>
              <p:nvPr/>
            </p:nvSpPr>
            <p:spPr>
              <a:xfrm>
                <a:off x="853463" y="1438883"/>
                <a:ext cx="2976042" cy="215121"/>
              </a:xfrm>
              <a:prstGeom prst="rect">
                <a:avLst/>
              </a:prstGeom>
              <a:noFill/>
            </p:spPr>
            <p:txBody>
              <a:bodyPr wrap="square" rtlCol="0">
                <a:spAutoFit/>
              </a:bodyPr>
              <a:lstStyle/>
              <a:p>
                <a:pPr>
                  <a:lnSpc>
                    <a:spcPct val="80000"/>
                  </a:lnSpc>
                </a:pPr>
                <a:r>
                  <a:rPr lang="en-US" sz="1100" dirty="0">
                    <a:solidFill>
                      <a:schemeClr val="tx2">
                        <a:lumMod val="75000"/>
                      </a:schemeClr>
                    </a:solidFill>
                  </a:rPr>
                  <a:t>LOINC Code Submissions (MAR/ OCT)</a:t>
                </a:r>
              </a:p>
            </p:txBody>
          </p:sp>
          <p:sp>
            <p:nvSpPr>
              <p:cNvPr id="153" name="Isosceles Triangle 837">
                <a:extLst>
                  <a:ext uri="{FF2B5EF4-FFF2-40B4-BE49-F238E27FC236}">
                    <a16:creationId xmlns:a16="http://schemas.microsoft.com/office/drawing/2014/main" id="{870B4B3C-E381-6E4C-83F5-3D07C4483776}"/>
                  </a:ext>
                </a:extLst>
              </p:cNvPr>
              <p:cNvSpPr>
                <a:spLocks noChangeAspect="1"/>
              </p:cNvSpPr>
              <p:nvPr/>
            </p:nvSpPr>
            <p:spPr>
              <a:xfrm>
                <a:off x="685060" y="1426581"/>
                <a:ext cx="198900" cy="170977"/>
              </a:xfrm>
              <a:prstGeom prst="triangle">
                <a:avLst/>
              </a:prstGeom>
              <a:solidFill>
                <a:srgbClr val="053E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rgbClr val="FFFFFF"/>
                  </a:solidFill>
                </a:endParaRPr>
              </a:p>
            </p:txBody>
          </p:sp>
        </p:grpSp>
        <p:sp>
          <p:nvSpPr>
            <p:cNvPr id="148" name="5-Point Star 147">
              <a:extLst>
                <a:ext uri="{FF2B5EF4-FFF2-40B4-BE49-F238E27FC236}">
                  <a16:creationId xmlns:a16="http://schemas.microsoft.com/office/drawing/2014/main" id="{1C60C729-200D-F846-A8BC-A48D1B9C6AAB}"/>
                </a:ext>
              </a:extLst>
            </p:cNvPr>
            <p:cNvSpPr>
              <a:spLocks noChangeAspect="1"/>
            </p:cNvSpPr>
            <p:nvPr/>
          </p:nvSpPr>
          <p:spPr>
            <a:xfrm>
              <a:off x="3652759" y="3779039"/>
              <a:ext cx="196088" cy="196085"/>
            </a:xfrm>
            <a:prstGeom prst="star5">
              <a:avLst/>
            </a:prstGeom>
            <a:solidFill>
              <a:srgbClr val="053E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9" name="Diamond 148">
              <a:extLst>
                <a:ext uri="{FF2B5EF4-FFF2-40B4-BE49-F238E27FC236}">
                  <a16:creationId xmlns:a16="http://schemas.microsoft.com/office/drawing/2014/main" id="{2C1CF352-4DCB-454C-98B4-51481F8F7032}"/>
                </a:ext>
              </a:extLst>
            </p:cNvPr>
            <p:cNvSpPr>
              <a:spLocks noChangeAspect="1"/>
            </p:cNvSpPr>
            <p:nvPr/>
          </p:nvSpPr>
          <p:spPr>
            <a:xfrm>
              <a:off x="6468735" y="3779363"/>
              <a:ext cx="196087" cy="196085"/>
            </a:xfrm>
            <a:prstGeom prst="diamond">
              <a:avLst/>
            </a:prstGeom>
            <a:solidFill>
              <a:srgbClr val="053E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FFFFFF"/>
                </a:solidFill>
              </a:endParaRPr>
            </a:p>
          </p:txBody>
        </p:sp>
      </p:grpSp>
      <p:sp>
        <p:nvSpPr>
          <p:cNvPr id="154" name="TextBox 153">
            <a:extLst>
              <a:ext uri="{FF2B5EF4-FFF2-40B4-BE49-F238E27FC236}">
                <a16:creationId xmlns:a16="http://schemas.microsoft.com/office/drawing/2014/main" id="{7B765512-572B-F849-9FD6-5DFEB1751A3A}"/>
              </a:ext>
            </a:extLst>
          </p:cNvPr>
          <p:cNvSpPr txBox="1"/>
          <p:nvPr/>
        </p:nvSpPr>
        <p:spPr>
          <a:xfrm>
            <a:off x="9091186" y="4149819"/>
            <a:ext cx="2898659" cy="231089"/>
          </a:xfrm>
          <a:prstGeom prst="rect">
            <a:avLst/>
          </a:prstGeom>
          <a:noFill/>
        </p:spPr>
        <p:txBody>
          <a:bodyPr wrap="square" rtlCol="0">
            <a:spAutoFit/>
          </a:bodyPr>
          <a:lstStyle/>
          <a:p>
            <a:pPr>
              <a:lnSpc>
                <a:spcPct val="80000"/>
              </a:lnSpc>
            </a:pPr>
            <a:r>
              <a:rPr lang="en-US" sz="1100" dirty="0">
                <a:solidFill>
                  <a:schemeClr val="tx2">
                    <a:lumMod val="75000"/>
                  </a:schemeClr>
                </a:solidFill>
              </a:rPr>
              <a:t>ICD-10 Code Submissions (JUN/DEC)</a:t>
            </a:r>
          </a:p>
        </p:txBody>
      </p:sp>
      <p:graphicFrame>
        <p:nvGraphicFramePr>
          <p:cNvPr id="155" name="Table 5">
            <a:extLst>
              <a:ext uri="{FF2B5EF4-FFF2-40B4-BE49-F238E27FC236}">
                <a16:creationId xmlns:a16="http://schemas.microsoft.com/office/drawing/2014/main" id="{7A3853C4-7240-EB48-8394-2F4C9917E303}"/>
              </a:ext>
            </a:extLst>
          </p:cNvPr>
          <p:cNvGraphicFramePr>
            <a:graphicFrameLocks noGrp="1"/>
          </p:cNvGraphicFramePr>
          <p:nvPr/>
        </p:nvGraphicFramePr>
        <p:xfrm>
          <a:off x="690794" y="4476607"/>
          <a:ext cx="11208011" cy="1704446"/>
        </p:xfrm>
        <a:graphic>
          <a:graphicData uri="http://schemas.openxmlformats.org/drawingml/2006/table">
            <a:tbl>
              <a:tblPr bandCol="1">
                <a:tableStyleId>{F5AB1C69-6EDB-4FF4-983F-18BD219EF322}</a:tableStyleId>
              </a:tblPr>
              <a:tblGrid>
                <a:gridCol w="1401555">
                  <a:extLst>
                    <a:ext uri="{9D8B030D-6E8A-4147-A177-3AD203B41FA5}">
                      <a16:colId xmlns:a16="http://schemas.microsoft.com/office/drawing/2014/main" val="50488268"/>
                    </a:ext>
                  </a:extLst>
                </a:gridCol>
                <a:gridCol w="1408893">
                  <a:extLst>
                    <a:ext uri="{9D8B030D-6E8A-4147-A177-3AD203B41FA5}">
                      <a16:colId xmlns:a16="http://schemas.microsoft.com/office/drawing/2014/main" val="455925520"/>
                    </a:ext>
                  </a:extLst>
                </a:gridCol>
                <a:gridCol w="1408893">
                  <a:extLst>
                    <a:ext uri="{9D8B030D-6E8A-4147-A177-3AD203B41FA5}">
                      <a16:colId xmlns:a16="http://schemas.microsoft.com/office/drawing/2014/main" val="2837049884"/>
                    </a:ext>
                  </a:extLst>
                </a:gridCol>
                <a:gridCol w="1393579">
                  <a:extLst>
                    <a:ext uri="{9D8B030D-6E8A-4147-A177-3AD203B41FA5}">
                      <a16:colId xmlns:a16="http://schemas.microsoft.com/office/drawing/2014/main" val="619579212"/>
                    </a:ext>
                  </a:extLst>
                </a:gridCol>
                <a:gridCol w="1408893">
                  <a:extLst>
                    <a:ext uri="{9D8B030D-6E8A-4147-A177-3AD203B41FA5}">
                      <a16:colId xmlns:a16="http://schemas.microsoft.com/office/drawing/2014/main" val="301393844"/>
                    </a:ext>
                  </a:extLst>
                </a:gridCol>
                <a:gridCol w="1424207">
                  <a:extLst>
                    <a:ext uri="{9D8B030D-6E8A-4147-A177-3AD203B41FA5}">
                      <a16:colId xmlns:a16="http://schemas.microsoft.com/office/drawing/2014/main" val="3959814170"/>
                    </a:ext>
                  </a:extLst>
                </a:gridCol>
                <a:gridCol w="1370609">
                  <a:extLst>
                    <a:ext uri="{9D8B030D-6E8A-4147-A177-3AD203B41FA5}">
                      <a16:colId xmlns:a16="http://schemas.microsoft.com/office/drawing/2014/main" val="3131077589"/>
                    </a:ext>
                  </a:extLst>
                </a:gridCol>
                <a:gridCol w="1391382">
                  <a:extLst>
                    <a:ext uri="{9D8B030D-6E8A-4147-A177-3AD203B41FA5}">
                      <a16:colId xmlns:a16="http://schemas.microsoft.com/office/drawing/2014/main" val="1219217680"/>
                    </a:ext>
                  </a:extLst>
                </a:gridCol>
              </a:tblGrid>
              <a:tr h="418051">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3282525572"/>
                  </a:ext>
                </a:extLst>
              </a:tr>
              <a:tr h="357182">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18657030"/>
                  </a:ext>
                </a:extLst>
              </a:tr>
              <a:tr h="511162">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098420889"/>
                  </a:ext>
                </a:extLst>
              </a:tr>
              <a:tr h="418051">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2985718701"/>
                  </a:ext>
                </a:extLst>
              </a:tr>
            </a:tbl>
          </a:graphicData>
        </a:graphic>
      </p:graphicFrame>
      <p:sp>
        <p:nvSpPr>
          <p:cNvPr id="156" name="OTLSHAPE_T_7773177036fc4cf59bd0d5652def1445_Shape">
            <a:extLst>
              <a:ext uri="{FF2B5EF4-FFF2-40B4-BE49-F238E27FC236}">
                <a16:creationId xmlns:a16="http://schemas.microsoft.com/office/drawing/2014/main" id="{2126E7AC-42C3-234F-880F-722DA4952344}"/>
              </a:ext>
            </a:extLst>
          </p:cNvPr>
          <p:cNvSpPr/>
          <p:nvPr>
            <p:custDataLst>
              <p:tags r:id="rId2"/>
            </p:custDataLst>
          </p:nvPr>
        </p:nvSpPr>
        <p:spPr>
          <a:xfrm>
            <a:off x="6281579" y="5515881"/>
            <a:ext cx="1318647" cy="112139"/>
          </a:xfrm>
          <a:prstGeom prst="roundRect">
            <a:avLst>
              <a:gd name="adj" fmla="val 100000"/>
            </a:avLst>
          </a:prstGeom>
          <a:solidFill>
            <a:srgbClr val="C000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algn="ctr" defTabSz="914400">
              <a:defRPr/>
            </a:pPr>
            <a:endParaRPr lang="en-US" sz="1000" kern="0">
              <a:solidFill>
                <a:prstClr val="white"/>
              </a:solidFill>
              <a:latin typeface="Calibri" charset="0"/>
              <a:ea typeface="Calibri" charset="0"/>
              <a:cs typeface="Calibri" charset="0"/>
            </a:endParaRPr>
          </a:p>
        </p:txBody>
      </p:sp>
      <p:sp>
        <p:nvSpPr>
          <p:cNvPr id="157" name="TextBox 156">
            <a:extLst>
              <a:ext uri="{FF2B5EF4-FFF2-40B4-BE49-F238E27FC236}">
                <a16:creationId xmlns:a16="http://schemas.microsoft.com/office/drawing/2014/main" id="{E25B6357-1B4D-E946-9182-116F67C1864D}"/>
              </a:ext>
            </a:extLst>
          </p:cNvPr>
          <p:cNvSpPr txBox="1"/>
          <p:nvPr/>
        </p:nvSpPr>
        <p:spPr>
          <a:xfrm>
            <a:off x="4947122" y="5270517"/>
            <a:ext cx="2737640" cy="246221"/>
          </a:xfrm>
          <a:prstGeom prst="rect">
            <a:avLst/>
          </a:prstGeom>
          <a:noFill/>
        </p:spPr>
        <p:txBody>
          <a:bodyPr wrap="square" rtlCol="0">
            <a:spAutoFit/>
          </a:bodyPr>
          <a:lstStyle/>
          <a:p>
            <a:r>
              <a:rPr lang="en-US" sz="1000" dirty="0">
                <a:latin typeface="Arial Narrow" panose="020B0604020202020204" pitchFamily="34" charset="0"/>
                <a:cs typeface="Arial Narrow" panose="020B0604020202020204" pitchFamily="34" charset="0"/>
              </a:rPr>
              <a:t>Reference Implementation Development</a:t>
            </a:r>
          </a:p>
        </p:txBody>
      </p:sp>
      <p:sp>
        <p:nvSpPr>
          <p:cNvPr id="158" name="OTLSHAPE_T_7773177036fc4cf59bd0d5652def1445_Shape">
            <a:extLst>
              <a:ext uri="{FF2B5EF4-FFF2-40B4-BE49-F238E27FC236}">
                <a16:creationId xmlns:a16="http://schemas.microsoft.com/office/drawing/2014/main" id="{B3BEF3AB-71E9-C84A-AEB9-8A948EDEC34F}"/>
              </a:ext>
            </a:extLst>
          </p:cNvPr>
          <p:cNvSpPr/>
          <p:nvPr>
            <p:custDataLst>
              <p:tags r:id="rId3"/>
            </p:custDataLst>
          </p:nvPr>
        </p:nvSpPr>
        <p:spPr>
          <a:xfrm>
            <a:off x="718207" y="4714903"/>
            <a:ext cx="5230727" cy="129598"/>
          </a:xfrm>
          <a:prstGeom prst="roundRect">
            <a:avLst>
              <a:gd name="adj" fmla="val 100000"/>
            </a:avLst>
          </a:prstGeom>
          <a:solidFill>
            <a:srgbClr val="C000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algn="ctr" defTabSz="914400">
              <a:defRPr/>
            </a:pPr>
            <a:endParaRPr lang="en-US" sz="1000" kern="0">
              <a:solidFill>
                <a:prstClr val="white"/>
              </a:solidFill>
              <a:latin typeface="Calibri" charset="0"/>
              <a:ea typeface="Calibri" charset="0"/>
              <a:cs typeface="Calibri" charset="0"/>
            </a:endParaRPr>
          </a:p>
        </p:txBody>
      </p:sp>
      <p:sp>
        <p:nvSpPr>
          <p:cNvPr id="159" name="TextBox 158">
            <a:extLst>
              <a:ext uri="{FF2B5EF4-FFF2-40B4-BE49-F238E27FC236}">
                <a16:creationId xmlns:a16="http://schemas.microsoft.com/office/drawing/2014/main" id="{ADE9355E-78D9-F346-A031-23E9AD03F401}"/>
              </a:ext>
            </a:extLst>
          </p:cNvPr>
          <p:cNvSpPr txBox="1"/>
          <p:nvPr/>
        </p:nvSpPr>
        <p:spPr>
          <a:xfrm>
            <a:off x="921317" y="4489369"/>
            <a:ext cx="2737640" cy="246221"/>
          </a:xfrm>
          <a:prstGeom prst="rect">
            <a:avLst/>
          </a:prstGeom>
          <a:noFill/>
        </p:spPr>
        <p:txBody>
          <a:bodyPr wrap="square" rtlCol="0">
            <a:spAutoFit/>
          </a:bodyPr>
          <a:lstStyle/>
          <a:p>
            <a:r>
              <a:rPr lang="en-US" sz="1000" dirty="0">
                <a:latin typeface="Arial Narrow" panose="020B0604020202020204" pitchFamily="34" charset="0"/>
                <a:cs typeface="Arial Narrow" panose="020B0604020202020204" pitchFamily="34" charset="0"/>
              </a:rPr>
              <a:t>Gravity FHIR IG Development</a:t>
            </a:r>
          </a:p>
        </p:txBody>
      </p:sp>
      <p:sp>
        <p:nvSpPr>
          <p:cNvPr id="160" name="OTLSHAPE_T_7773177036fc4cf59bd0d5652def1445_Shape">
            <a:extLst>
              <a:ext uri="{FF2B5EF4-FFF2-40B4-BE49-F238E27FC236}">
                <a16:creationId xmlns:a16="http://schemas.microsoft.com/office/drawing/2014/main" id="{D5530E11-8E8E-4F47-9D4D-D9A3B269E05B}"/>
              </a:ext>
            </a:extLst>
          </p:cNvPr>
          <p:cNvSpPr/>
          <p:nvPr>
            <p:custDataLst>
              <p:tags r:id="rId4"/>
            </p:custDataLst>
          </p:nvPr>
        </p:nvSpPr>
        <p:spPr>
          <a:xfrm>
            <a:off x="6535109" y="5081905"/>
            <a:ext cx="1877108" cy="128457"/>
          </a:xfrm>
          <a:prstGeom prst="roundRect">
            <a:avLst>
              <a:gd name="adj" fmla="val 100000"/>
            </a:avLst>
          </a:prstGeom>
          <a:solidFill>
            <a:srgbClr val="C000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algn="ctr" defTabSz="914400">
              <a:defRPr/>
            </a:pPr>
            <a:endParaRPr lang="en-US" sz="1000" kern="0">
              <a:solidFill>
                <a:prstClr val="white"/>
              </a:solidFill>
              <a:latin typeface="Calibri" charset="0"/>
              <a:ea typeface="Calibri" charset="0"/>
              <a:cs typeface="Calibri" charset="0"/>
            </a:endParaRPr>
          </a:p>
        </p:txBody>
      </p:sp>
      <p:sp>
        <p:nvSpPr>
          <p:cNvPr id="161" name="TextBox 160">
            <a:extLst>
              <a:ext uri="{FF2B5EF4-FFF2-40B4-BE49-F238E27FC236}">
                <a16:creationId xmlns:a16="http://schemas.microsoft.com/office/drawing/2014/main" id="{99866937-0132-E048-8CD7-8EA4B37EBBF4}"/>
              </a:ext>
            </a:extLst>
          </p:cNvPr>
          <p:cNvSpPr txBox="1"/>
          <p:nvPr/>
        </p:nvSpPr>
        <p:spPr>
          <a:xfrm>
            <a:off x="6799339" y="4873817"/>
            <a:ext cx="2043736" cy="246221"/>
          </a:xfrm>
          <a:prstGeom prst="rect">
            <a:avLst/>
          </a:prstGeom>
          <a:noFill/>
        </p:spPr>
        <p:txBody>
          <a:bodyPr wrap="square" rtlCol="0">
            <a:spAutoFit/>
          </a:bodyPr>
          <a:lstStyle/>
          <a:p>
            <a:r>
              <a:rPr lang="en-US" sz="1000" dirty="0">
                <a:latin typeface="Arial Narrow" panose="020B0604020202020204" pitchFamily="34" charset="0"/>
                <a:cs typeface="Arial Narrow" panose="020B0604020202020204" pitchFamily="34" charset="0"/>
              </a:rPr>
              <a:t>IG Ballot Reconciliation</a:t>
            </a:r>
          </a:p>
        </p:txBody>
      </p:sp>
      <p:sp>
        <p:nvSpPr>
          <p:cNvPr id="162" name="OTLSHAPE_T_7773177036fc4cf59bd0d5652def1445_Shape">
            <a:extLst>
              <a:ext uri="{FF2B5EF4-FFF2-40B4-BE49-F238E27FC236}">
                <a16:creationId xmlns:a16="http://schemas.microsoft.com/office/drawing/2014/main" id="{AE8FFDFD-2930-BA48-AA37-833D78630D8A}"/>
              </a:ext>
            </a:extLst>
          </p:cNvPr>
          <p:cNvSpPr/>
          <p:nvPr>
            <p:custDataLst>
              <p:tags r:id="rId5"/>
            </p:custDataLst>
          </p:nvPr>
        </p:nvSpPr>
        <p:spPr>
          <a:xfrm>
            <a:off x="8059093" y="5514021"/>
            <a:ext cx="299567" cy="125812"/>
          </a:xfrm>
          <a:prstGeom prst="roundRect">
            <a:avLst>
              <a:gd name="adj" fmla="val 100000"/>
            </a:avLst>
          </a:prstGeom>
          <a:solidFill>
            <a:srgbClr val="C000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algn="ctr" defTabSz="914400">
              <a:defRPr/>
            </a:pPr>
            <a:endParaRPr lang="en-US" sz="1000" kern="0">
              <a:solidFill>
                <a:prstClr val="white"/>
              </a:solidFill>
              <a:latin typeface="Calibri" charset="0"/>
              <a:ea typeface="Calibri" charset="0"/>
              <a:cs typeface="Calibri" charset="0"/>
            </a:endParaRPr>
          </a:p>
        </p:txBody>
      </p:sp>
      <p:sp>
        <p:nvSpPr>
          <p:cNvPr id="169" name="TextBox 168">
            <a:extLst>
              <a:ext uri="{FF2B5EF4-FFF2-40B4-BE49-F238E27FC236}">
                <a16:creationId xmlns:a16="http://schemas.microsoft.com/office/drawing/2014/main" id="{D19A6DEF-AD7B-E541-B0E2-1E37ADCBD5BB}"/>
              </a:ext>
            </a:extLst>
          </p:cNvPr>
          <p:cNvSpPr txBox="1"/>
          <p:nvPr/>
        </p:nvSpPr>
        <p:spPr>
          <a:xfrm>
            <a:off x="7369273" y="5282878"/>
            <a:ext cx="1847683" cy="246221"/>
          </a:xfrm>
          <a:prstGeom prst="rect">
            <a:avLst/>
          </a:prstGeom>
          <a:noFill/>
        </p:spPr>
        <p:txBody>
          <a:bodyPr wrap="square" rtlCol="0">
            <a:spAutoFit/>
          </a:bodyPr>
          <a:lstStyle/>
          <a:p>
            <a:r>
              <a:rPr lang="en-US" sz="1000" dirty="0">
                <a:latin typeface="Arial Narrow" panose="020B0604020202020204" pitchFamily="34" charset="0"/>
                <a:cs typeface="Arial Narrow" panose="020B0604020202020204" pitchFamily="34" charset="0"/>
              </a:rPr>
              <a:t>Reference Implementation Update</a:t>
            </a:r>
          </a:p>
        </p:txBody>
      </p:sp>
      <p:sp>
        <p:nvSpPr>
          <p:cNvPr id="174" name="TextBox 173">
            <a:extLst>
              <a:ext uri="{FF2B5EF4-FFF2-40B4-BE49-F238E27FC236}">
                <a16:creationId xmlns:a16="http://schemas.microsoft.com/office/drawing/2014/main" id="{03156992-74CC-B04C-B1D8-965A5B555452}"/>
              </a:ext>
            </a:extLst>
          </p:cNvPr>
          <p:cNvSpPr txBox="1"/>
          <p:nvPr/>
        </p:nvSpPr>
        <p:spPr>
          <a:xfrm>
            <a:off x="6042020" y="4499127"/>
            <a:ext cx="595722" cy="246221"/>
          </a:xfrm>
          <a:prstGeom prst="rect">
            <a:avLst/>
          </a:prstGeom>
          <a:noFill/>
        </p:spPr>
        <p:txBody>
          <a:bodyPr wrap="square" rtlCol="0">
            <a:spAutoFit/>
          </a:bodyPr>
          <a:lstStyle/>
          <a:p>
            <a:r>
              <a:rPr lang="en-US" sz="1000" dirty="0">
                <a:latin typeface="Arial Narrow" panose="020B0604020202020204" pitchFamily="34" charset="0"/>
                <a:cs typeface="Arial Narrow" panose="020B0604020202020204" pitchFamily="34" charset="0"/>
              </a:rPr>
              <a:t>IG Ballot</a:t>
            </a:r>
          </a:p>
        </p:txBody>
      </p:sp>
      <p:sp>
        <p:nvSpPr>
          <p:cNvPr id="176" name="TextBox 175">
            <a:extLst>
              <a:ext uri="{FF2B5EF4-FFF2-40B4-BE49-F238E27FC236}">
                <a16:creationId xmlns:a16="http://schemas.microsoft.com/office/drawing/2014/main" id="{EABBA2F1-21FE-6E44-8A2E-E59701BBA6A2}"/>
              </a:ext>
            </a:extLst>
          </p:cNvPr>
          <p:cNvSpPr txBox="1"/>
          <p:nvPr/>
        </p:nvSpPr>
        <p:spPr>
          <a:xfrm>
            <a:off x="8412217" y="4490606"/>
            <a:ext cx="1731982" cy="246221"/>
          </a:xfrm>
          <a:prstGeom prst="rect">
            <a:avLst/>
          </a:prstGeom>
          <a:noFill/>
        </p:spPr>
        <p:txBody>
          <a:bodyPr wrap="square" rtlCol="0">
            <a:spAutoFit/>
          </a:bodyPr>
          <a:lstStyle/>
          <a:p>
            <a:r>
              <a:rPr lang="en-US" sz="1000" dirty="0">
                <a:latin typeface="Arial Narrow" panose="020B0604020202020204" pitchFamily="34" charset="0"/>
                <a:cs typeface="Arial Narrow" panose="020B0604020202020204" pitchFamily="34" charset="0"/>
              </a:rPr>
              <a:t>Final updates/ IG Publication</a:t>
            </a:r>
          </a:p>
        </p:txBody>
      </p:sp>
      <p:graphicFrame>
        <p:nvGraphicFramePr>
          <p:cNvPr id="177" name="Table 176">
            <a:extLst>
              <a:ext uri="{FF2B5EF4-FFF2-40B4-BE49-F238E27FC236}">
                <a16:creationId xmlns:a16="http://schemas.microsoft.com/office/drawing/2014/main" id="{1D0085F6-470F-5E45-BF10-665A77C14B5E}"/>
              </a:ext>
            </a:extLst>
          </p:cNvPr>
          <p:cNvGraphicFramePr>
            <a:graphicFrameLocks noGrp="1"/>
          </p:cNvGraphicFramePr>
          <p:nvPr/>
        </p:nvGraphicFramePr>
        <p:xfrm>
          <a:off x="692820" y="508499"/>
          <a:ext cx="11195380" cy="274320"/>
        </p:xfrm>
        <a:graphic>
          <a:graphicData uri="http://schemas.openxmlformats.org/drawingml/2006/table">
            <a:tbl>
              <a:tblPr firstRow="1" bandRow="1">
                <a:tableStyleId>{5C22544A-7EE6-4342-B048-85BDC9FD1C3A}</a:tableStyleId>
              </a:tblPr>
              <a:tblGrid>
                <a:gridCol w="5618947">
                  <a:extLst>
                    <a:ext uri="{9D8B030D-6E8A-4147-A177-3AD203B41FA5}">
                      <a16:colId xmlns:a16="http://schemas.microsoft.com/office/drawing/2014/main" val="3250493697"/>
                    </a:ext>
                  </a:extLst>
                </a:gridCol>
                <a:gridCol w="5576433">
                  <a:extLst>
                    <a:ext uri="{9D8B030D-6E8A-4147-A177-3AD203B41FA5}">
                      <a16:colId xmlns:a16="http://schemas.microsoft.com/office/drawing/2014/main" val="941661803"/>
                    </a:ext>
                  </a:extLst>
                </a:gridCol>
              </a:tblGrid>
              <a:tr h="222527">
                <a:tc>
                  <a:txBody>
                    <a:bodyPr/>
                    <a:lstStyle/>
                    <a:p>
                      <a:pPr algn="ctr"/>
                      <a:r>
                        <a:rPr lang="en-US" sz="1200" dirty="0"/>
                        <a:t>2020</a:t>
                      </a:r>
                    </a:p>
                  </a:txBody>
                  <a:tcPr>
                    <a:solidFill>
                      <a:schemeClr val="accent5"/>
                    </a:solidFill>
                  </a:tcPr>
                </a:tc>
                <a:tc>
                  <a:txBody>
                    <a:bodyPr/>
                    <a:lstStyle/>
                    <a:p>
                      <a:pPr algn="ctr"/>
                      <a:r>
                        <a:rPr lang="en-US" sz="1200" dirty="0"/>
                        <a:t>2021</a:t>
                      </a:r>
                    </a:p>
                  </a:txBody>
                  <a:tcPr>
                    <a:solidFill>
                      <a:schemeClr val="accent5"/>
                    </a:solidFill>
                  </a:tcPr>
                </a:tc>
                <a:extLst>
                  <a:ext uri="{0D108BD9-81ED-4DB2-BD59-A6C34878D82A}">
                    <a16:rowId xmlns:a16="http://schemas.microsoft.com/office/drawing/2014/main" val="3363153996"/>
                  </a:ext>
                </a:extLst>
              </a:tr>
            </a:tbl>
          </a:graphicData>
        </a:graphic>
      </p:graphicFrame>
      <p:sp>
        <p:nvSpPr>
          <p:cNvPr id="178" name="TextBox 177">
            <a:extLst>
              <a:ext uri="{FF2B5EF4-FFF2-40B4-BE49-F238E27FC236}">
                <a16:creationId xmlns:a16="http://schemas.microsoft.com/office/drawing/2014/main" id="{16B64DA4-C3C2-8841-8FBC-A0AD2F83A674}"/>
              </a:ext>
            </a:extLst>
          </p:cNvPr>
          <p:cNvSpPr txBox="1"/>
          <p:nvPr/>
        </p:nvSpPr>
        <p:spPr>
          <a:xfrm>
            <a:off x="7572725" y="1024827"/>
            <a:ext cx="3145153"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New Use Case Development</a:t>
            </a:r>
          </a:p>
        </p:txBody>
      </p:sp>
      <p:sp>
        <p:nvSpPr>
          <p:cNvPr id="179" name="TextBox 178">
            <a:extLst>
              <a:ext uri="{FF2B5EF4-FFF2-40B4-BE49-F238E27FC236}">
                <a16:creationId xmlns:a16="http://schemas.microsoft.com/office/drawing/2014/main" id="{B8049240-B194-E64A-A505-965BE77AD22D}"/>
              </a:ext>
            </a:extLst>
          </p:cNvPr>
          <p:cNvSpPr txBox="1"/>
          <p:nvPr/>
        </p:nvSpPr>
        <p:spPr>
          <a:xfrm>
            <a:off x="680017" y="1043071"/>
            <a:ext cx="3067498"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FOOD INSECURITY</a:t>
            </a:r>
          </a:p>
        </p:txBody>
      </p:sp>
      <p:cxnSp>
        <p:nvCxnSpPr>
          <p:cNvPr id="180" name="Straight Connector 179">
            <a:extLst>
              <a:ext uri="{FF2B5EF4-FFF2-40B4-BE49-F238E27FC236}">
                <a16:creationId xmlns:a16="http://schemas.microsoft.com/office/drawing/2014/main" id="{F061DF9D-E738-4441-81E0-6ECA06515BC1}"/>
              </a:ext>
            </a:extLst>
          </p:cNvPr>
          <p:cNvCxnSpPr>
            <a:cxnSpLocks/>
          </p:cNvCxnSpPr>
          <p:nvPr/>
        </p:nvCxnSpPr>
        <p:spPr>
          <a:xfrm flipV="1">
            <a:off x="1881202" y="1596749"/>
            <a:ext cx="2603101" cy="463"/>
          </a:xfrm>
          <a:prstGeom prst="line">
            <a:avLst/>
          </a:prstGeom>
          <a:ln w="57150">
            <a:solidFill>
              <a:schemeClr val="accent5"/>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CC69F91F-2E9C-374E-BE06-A3CCB5B9F750}"/>
              </a:ext>
            </a:extLst>
          </p:cNvPr>
          <p:cNvCxnSpPr>
            <a:cxnSpLocks/>
          </p:cNvCxnSpPr>
          <p:nvPr/>
        </p:nvCxnSpPr>
        <p:spPr>
          <a:xfrm>
            <a:off x="4187116" y="1918579"/>
            <a:ext cx="2611653" cy="0"/>
          </a:xfrm>
          <a:prstGeom prst="line">
            <a:avLst/>
          </a:prstGeom>
          <a:ln w="57150">
            <a:solidFill>
              <a:schemeClr val="accent5">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53EBC46-A1D5-FB4D-9018-BA015DC8879C}"/>
              </a:ext>
            </a:extLst>
          </p:cNvPr>
          <p:cNvCxnSpPr>
            <a:cxnSpLocks/>
          </p:cNvCxnSpPr>
          <p:nvPr/>
        </p:nvCxnSpPr>
        <p:spPr>
          <a:xfrm>
            <a:off x="4697064" y="2238455"/>
            <a:ext cx="2101705" cy="0"/>
          </a:xfrm>
          <a:prstGeom prst="line">
            <a:avLst/>
          </a:prstGeom>
          <a:ln w="57150">
            <a:solidFill>
              <a:schemeClr val="accent4">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6D36A14-B65B-864B-86AA-3853255209C9}"/>
              </a:ext>
            </a:extLst>
          </p:cNvPr>
          <p:cNvCxnSpPr>
            <a:cxnSpLocks/>
          </p:cNvCxnSpPr>
          <p:nvPr/>
        </p:nvCxnSpPr>
        <p:spPr>
          <a:xfrm flipV="1">
            <a:off x="5028286" y="2584328"/>
            <a:ext cx="1770483" cy="1"/>
          </a:xfrm>
          <a:prstGeom prst="line">
            <a:avLst/>
          </a:prstGeom>
          <a:ln w="57150">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34B0322-A56B-0F43-875A-60E0CCB0F027}"/>
              </a:ext>
            </a:extLst>
          </p:cNvPr>
          <p:cNvCxnSpPr>
            <a:cxnSpLocks/>
          </p:cNvCxnSpPr>
          <p:nvPr/>
        </p:nvCxnSpPr>
        <p:spPr>
          <a:xfrm>
            <a:off x="5042422" y="2919279"/>
            <a:ext cx="1756347" cy="0"/>
          </a:xfrm>
          <a:prstGeom prst="line">
            <a:avLst/>
          </a:prstGeom>
          <a:ln w="57150">
            <a:solidFill>
              <a:schemeClr val="bg2">
                <a:lumMod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3DFE0FC-8B30-4A42-BD19-DA0E66AE9FA1}"/>
              </a:ext>
            </a:extLst>
          </p:cNvPr>
          <p:cNvCxnSpPr>
            <a:cxnSpLocks/>
          </p:cNvCxnSpPr>
          <p:nvPr/>
        </p:nvCxnSpPr>
        <p:spPr>
          <a:xfrm>
            <a:off x="7339901" y="3399814"/>
            <a:ext cx="1124491" cy="3"/>
          </a:xfrm>
          <a:prstGeom prst="line">
            <a:avLst/>
          </a:prstGeom>
          <a:ln w="57150">
            <a:solidFill>
              <a:schemeClr val="accent2"/>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571FC5C-EB6A-624F-8D29-745D996D39D0}"/>
              </a:ext>
            </a:extLst>
          </p:cNvPr>
          <p:cNvCxnSpPr>
            <a:cxnSpLocks/>
          </p:cNvCxnSpPr>
          <p:nvPr/>
        </p:nvCxnSpPr>
        <p:spPr>
          <a:xfrm>
            <a:off x="7342621" y="3739526"/>
            <a:ext cx="1124491" cy="3"/>
          </a:xfrm>
          <a:prstGeom prst="line">
            <a:avLst/>
          </a:prstGeom>
          <a:ln w="57150">
            <a:solidFill>
              <a:schemeClr val="tx2"/>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6E1EC97-784E-0047-A140-C9F068084686}"/>
              </a:ext>
            </a:extLst>
          </p:cNvPr>
          <p:cNvCxnSpPr>
            <a:cxnSpLocks/>
          </p:cNvCxnSpPr>
          <p:nvPr/>
        </p:nvCxnSpPr>
        <p:spPr>
          <a:xfrm>
            <a:off x="7320128" y="3078382"/>
            <a:ext cx="1155327" cy="0"/>
          </a:xfrm>
          <a:prstGeom prst="line">
            <a:avLst/>
          </a:prstGeom>
          <a:ln w="57150">
            <a:solidFill>
              <a:srgbClr val="9411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89" name="Isosceles Triangle 844">
            <a:extLst>
              <a:ext uri="{FF2B5EF4-FFF2-40B4-BE49-F238E27FC236}">
                <a16:creationId xmlns:a16="http://schemas.microsoft.com/office/drawing/2014/main" id="{5DE6EE3C-BF88-B94F-AD28-4113953CA376}"/>
              </a:ext>
            </a:extLst>
          </p:cNvPr>
          <p:cNvSpPr>
            <a:spLocks noChangeAspect="1"/>
          </p:cNvSpPr>
          <p:nvPr/>
        </p:nvSpPr>
        <p:spPr>
          <a:xfrm>
            <a:off x="5128966" y="3888965"/>
            <a:ext cx="155159" cy="103426"/>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91" name="Isosceles Triangle 844">
            <a:extLst>
              <a:ext uri="{FF2B5EF4-FFF2-40B4-BE49-F238E27FC236}">
                <a16:creationId xmlns:a16="http://schemas.microsoft.com/office/drawing/2014/main" id="{77933D07-A098-DD4F-9239-49A2B5A78F9D}"/>
              </a:ext>
            </a:extLst>
          </p:cNvPr>
          <p:cNvSpPr>
            <a:spLocks noChangeAspect="1"/>
          </p:cNvSpPr>
          <p:nvPr/>
        </p:nvSpPr>
        <p:spPr>
          <a:xfrm>
            <a:off x="10660365" y="3890413"/>
            <a:ext cx="155159" cy="103426"/>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93" name="Isosceles Triangle 844">
            <a:extLst>
              <a:ext uri="{FF2B5EF4-FFF2-40B4-BE49-F238E27FC236}">
                <a16:creationId xmlns:a16="http://schemas.microsoft.com/office/drawing/2014/main" id="{5B841A3A-00F7-5D4A-8058-59074DCEA461}"/>
              </a:ext>
            </a:extLst>
          </p:cNvPr>
          <p:cNvSpPr>
            <a:spLocks noChangeAspect="1"/>
          </p:cNvSpPr>
          <p:nvPr/>
        </p:nvSpPr>
        <p:spPr>
          <a:xfrm>
            <a:off x="7540399" y="3901282"/>
            <a:ext cx="155159" cy="103426"/>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96" name="Diamond 195">
            <a:extLst>
              <a:ext uri="{FF2B5EF4-FFF2-40B4-BE49-F238E27FC236}">
                <a16:creationId xmlns:a16="http://schemas.microsoft.com/office/drawing/2014/main" id="{0E36B7ED-7B4C-154A-A9E9-EB741DB183E0}"/>
              </a:ext>
            </a:extLst>
          </p:cNvPr>
          <p:cNvSpPr>
            <a:spLocks noChangeAspect="1"/>
          </p:cNvSpPr>
          <p:nvPr/>
        </p:nvSpPr>
        <p:spPr>
          <a:xfrm>
            <a:off x="8964546" y="3904078"/>
            <a:ext cx="138356" cy="107289"/>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FFFFFF"/>
              </a:solidFill>
            </a:endParaRPr>
          </a:p>
        </p:txBody>
      </p:sp>
      <p:cxnSp>
        <p:nvCxnSpPr>
          <p:cNvPr id="197" name="Straight Connector 196">
            <a:extLst>
              <a:ext uri="{FF2B5EF4-FFF2-40B4-BE49-F238E27FC236}">
                <a16:creationId xmlns:a16="http://schemas.microsoft.com/office/drawing/2014/main" id="{62923383-E63E-0F4F-8C6E-BB1EAB20E0ED}"/>
              </a:ext>
            </a:extLst>
          </p:cNvPr>
          <p:cNvCxnSpPr>
            <a:cxnSpLocks/>
          </p:cNvCxnSpPr>
          <p:nvPr/>
        </p:nvCxnSpPr>
        <p:spPr>
          <a:xfrm>
            <a:off x="9724096" y="1946934"/>
            <a:ext cx="1124491" cy="3"/>
          </a:xfrm>
          <a:prstGeom prst="line">
            <a:avLst/>
          </a:prstGeom>
          <a:ln w="57150">
            <a:solidFill>
              <a:schemeClr val="accent5">
                <a:lumMod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85AC81FB-7002-644F-8C0F-2000C83590BC}"/>
              </a:ext>
            </a:extLst>
          </p:cNvPr>
          <p:cNvSpPr txBox="1"/>
          <p:nvPr/>
        </p:nvSpPr>
        <p:spPr>
          <a:xfrm>
            <a:off x="9523640" y="1601257"/>
            <a:ext cx="1690110"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NEIGHBORHOOD SAFETY</a:t>
            </a:r>
          </a:p>
        </p:txBody>
      </p:sp>
      <p:sp>
        <p:nvSpPr>
          <p:cNvPr id="199" name="OTLSHAPE_T_7773177036fc4cf59bd0d5652def1445_Shape">
            <a:extLst>
              <a:ext uri="{FF2B5EF4-FFF2-40B4-BE49-F238E27FC236}">
                <a16:creationId xmlns:a16="http://schemas.microsoft.com/office/drawing/2014/main" id="{755AD72B-F332-2C4E-9D4E-435E11773EFC}"/>
              </a:ext>
            </a:extLst>
          </p:cNvPr>
          <p:cNvSpPr/>
          <p:nvPr>
            <p:custDataLst>
              <p:tags r:id="rId6"/>
            </p:custDataLst>
          </p:nvPr>
        </p:nvSpPr>
        <p:spPr>
          <a:xfrm>
            <a:off x="1295400" y="5970562"/>
            <a:ext cx="10305408" cy="110234"/>
          </a:xfrm>
          <a:prstGeom prst="roundRect">
            <a:avLst>
              <a:gd name="adj" fmla="val 100000"/>
            </a:avLst>
          </a:prstGeom>
          <a:solidFill>
            <a:srgbClr val="ED1C24">
              <a:lumMod val="50000"/>
            </a:srgbClr>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algn="ctr" defTabSz="914400">
              <a:defRPr/>
            </a:pPr>
            <a:endParaRPr lang="en-US" sz="1000" kern="0">
              <a:solidFill>
                <a:prstClr val="white"/>
              </a:solidFill>
              <a:latin typeface="Calibri" charset="0"/>
              <a:ea typeface="Calibri" charset="0"/>
              <a:cs typeface="Calibri" charset="0"/>
            </a:endParaRPr>
          </a:p>
        </p:txBody>
      </p:sp>
      <p:sp>
        <p:nvSpPr>
          <p:cNvPr id="200" name="Oval 199">
            <a:extLst>
              <a:ext uri="{FF2B5EF4-FFF2-40B4-BE49-F238E27FC236}">
                <a16:creationId xmlns:a16="http://schemas.microsoft.com/office/drawing/2014/main" id="{915C83EB-DBC9-8647-83FC-C23341169980}"/>
              </a:ext>
            </a:extLst>
          </p:cNvPr>
          <p:cNvSpPr/>
          <p:nvPr/>
        </p:nvSpPr>
        <p:spPr>
          <a:xfrm>
            <a:off x="1486145" y="5953519"/>
            <a:ext cx="82353" cy="761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91AFCF2E-2EFB-394D-806D-70E20A98B8AB}"/>
              </a:ext>
            </a:extLst>
          </p:cNvPr>
          <p:cNvSpPr/>
          <p:nvPr/>
        </p:nvSpPr>
        <p:spPr>
          <a:xfrm>
            <a:off x="4614711" y="5989279"/>
            <a:ext cx="82353" cy="761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10B3AA3D-FA3D-364F-83F0-A3FF48A309CA}"/>
              </a:ext>
            </a:extLst>
          </p:cNvPr>
          <p:cNvSpPr/>
          <p:nvPr/>
        </p:nvSpPr>
        <p:spPr>
          <a:xfrm>
            <a:off x="6535350" y="5996752"/>
            <a:ext cx="82353" cy="761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102770DF-A16D-0D47-BADB-25FE15F09682}"/>
              </a:ext>
            </a:extLst>
          </p:cNvPr>
          <p:cNvSpPr/>
          <p:nvPr/>
        </p:nvSpPr>
        <p:spPr>
          <a:xfrm>
            <a:off x="8253591" y="5984686"/>
            <a:ext cx="82353" cy="761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74DBA8BE-0903-7442-A0AB-45F05AE00BD9}"/>
              </a:ext>
            </a:extLst>
          </p:cNvPr>
          <p:cNvSpPr/>
          <p:nvPr/>
        </p:nvSpPr>
        <p:spPr>
          <a:xfrm>
            <a:off x="10286342" y="5991581"/>
            <a:ext cx="82353" cy="761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C7ED6463-40AD-B440-B5AF-44B4E7864A98}"/>
              </a:ext>
            </a:extLst>
          </p:cNvPr>
          <p:cNvSpPr txBox="1"/>
          <p:nvPr/>
        </p:nvSpPr>
        <p:spPr>
          <a:xfrm>
            <a:off x="5742438" y="5738465"/>
            <a:ext cx="2245179" cy="246221"/>
          </a:xfrm>
          <a:prstGeom prst="rect">
            <a:avLst/>
          </a:prstGeom>
          <a:noFill/>
        </p:spPr>
        <p:txBody>
          <a:bodyPr wrap="square" rtlCol="0">
            <a:spAutoFit/>
          </a:bodyPr>
          <a:lstStyle/>
          <a:p>
            <a:r>
              <a:rPr lang="en-US" sz="1000" dirty="0">
                <a:latin typeface="Arial Narrow" panose="020B0604020202020204" pitchFamily="34" charset="0"/>
                <a:cs typeface="Arial Narrow" panose="020B0604020202020204" pitchFamily="34" charset="0"/>
              </a:rPr>
              <a:t>HL7 FHIR Connectathons</a:t>
            </a:r>
          </a:p>
        </p:txBody>
      </p:sp>
      <p:sp>
        <p:nvSpPr>
          <p:cNvPr id="207" name="OTLSHAPE_T_7773177036fc4cf59bd0d5652def1445_Shape">
            <a:extLst>
              <a:ext uri="{FF2B5EF4-FFF2-40B4-BE49-F238E27FC236}">
                <a16:creationId xmlns:a16="http://schemas.microsoft.com/office/drawing/2014/main" id="{3430BCFF-865A-A241-B657-2A7CA95627AE}"/>
              </a:ext>
            </a:extLst>
          </p:cNvPr>
          <p:cNvSpPr/>
          <p:nvPr>
            <p:custDataLst>
              <p:tags r:id="rId7"/>
            </p:custDataLst>
          </p:nvPr>
        </p:nvSpPr>
        <p:spPr>
          <a:xfrm>
            <a:off x="8358660" y="6455276"/>
            <a:ext cx="3529365" cy="135488"/>
          </a:xfrm>
          <a:prstGeom prst="roundRect">
            <a:avLst>
              <a:gd name="adj" fmla="val 100000"/>
            </a:avLst>
          </a:prstGeom>
          <a:solidFill>
            <a:schemeClr val="accent4">
              <a:lumMod val="75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algn="ctr" defTabSz="914400">
              <a:defRPr/>
            </a:pPr>
            <a:endParaRPr lang="en-US" sz="1000" kern="0">
              <a:solidFill>
                <a:prstClr val="white"/>
              </a:solidFill>
              <a:latin typeface="Calibri" charset="0"/>
              <a:ea typeface="Calibri" charset="0"/>
              <a:cs typeface="Calibri" charset="0"/>
            </a:endParaRPr>
          </a:p>
        </p:txBody>
      </p:sp>
      <p:sp>
        <p:nvSpPr>
          <p:cNvPr id="208" name="TextBox 207">
            <a:extLst>
              <a:ext uri="{FF2B5EF4-FFF2-40B4-BE49-F238E27FC236}">
                <a16:creationId xmlns:a16="http://schemas.microsoft.com/office/drawing/2014/main" id="{271DF7DB-81E6-0E40-94DB-275FDCD8098B}"/>
              </a:ext>
            </a:extLst>
          </p:cNvPr>
          <p:cNvSpPr txBox="1"/>
          <p:nvPr/>
        </p:nvSpPr>
        <p:spPr>
          <a:xfrm>
            <a:off x="8987244" y="6226391"/>
            <a:ext cx="2953333"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SDOH FHIR IG PILOTS</a:t>
            </a:r>
          </a:p>
        </p:txBody>
      </p:sp>
      <p:sp>
        <p:nvSpPr>
          <p:cNvPr id="210" name="TextBox 209">
            <a:extLst>
              <a:ext uri="{FF2B5EF4-FFF2-40B4-BE49-F238E27FC236}">
                <a16:creationId xmlns:a16="http://schemas.microsoft.com/office/drawing/2014/main" id="{5AED3DFD-9427-0E41-A724-743158211883}"/>
              </a:ext>
            </a:extLst>
          </p:cNvPr>
          <p:cNvSpPr txBox="1"/>
          <p:nvPr/>
        </p:nvSpPr>
        <p:spPr>
          <a:xfrm rot="16200000">
            <a:off x="-1001933" y="2283502"/>
            <a:ext cx="2763112" cy="307777"/>
          </a:xfrm>
          <a:prstGeom prst="rect">
            <a:avLst/>
          </a:prstGeom>
          <a:noFill/>
          <a:ln>
            <a:solidFill>
              <a:schemeClr val="bg1">
                <a:lumMod val="65000"/>
              </a:schemeClr>
            </a:solidFill>
          </a:ln>
        </p:spPr>
        <p:txBody>
          <a:bodyPr wrap="square" rtlCol="0">
            <a:spAutoFit/>
          </a:bodyPr>
          <a:lstStyle/>
          <a:p>
            <a:pPr algn="ctr"/>
            <a:r>
              <a:rPr lang="en-US" sz="1400" b="1" dirty="0">
                <a:solidFill>
                  <a:srgbClr val="C00000"/>
                </a:solidFill>
                <a:latin typeface="Arial Narrow" panose="020B0604020202020204" pitchFamily="34" charset="0"/>
                <a:cs typeface="Arial Narrow" panose="020B0604020202020204" pitchFamily="34" charset="0"/>
              </a:rPr>
              <a:t>TERMINOLOGY</a:t>
            </a:r>
          </a:p>
        </p:txBody>
      </p:sp>
      <p:sp>
        <p:nvSpPr>
          <p:cNvPr id="212" name="TextBox 211">
            <a:extLst>
              <a:ext uri="{FF2B5EF4-FFF2-40B4-BE49-F238E27FC236}">
                <a16:creationId xmlns:a16="http://schemas.microsoft.com/office/drawing/2014/main" id="{F3E89B6E-3FCC-5541-874C-A59781A4B57D}"/>
              </a:ext>
            </a:extLst>
          </p:cNvPr>
          <p:cNvSpPr txBox="1"/>
          <p:nvPr/>
        </p:nvSpPr>
        <p:spPr>
          <a:xfrm rot="16200000">
            <a:off x="-428586" y="5157658"/>
            <a:ext cx="1644358" cy="307777"/>
          </a:xfrm>
          <a:prstGeom prst="rect">
            <a:avLst/>
          </a:prstGeom>
          <a:noFill/>
          <a:ln>
            <a:solidFill>
              <a:schemeClr val="bg1">
                <a:lumMod val="65000"/>
              </a:schemeClr>
            </a:solidFill>
          </a:ln>
        </p:spPr>
        <p:txBody>
          <a:bodyPr wrap="square" rtlCol="0">
            <a:spAutoFit/>
          </a:bodyPr>
          <a:lstStyle/>
          <a:p>
            <a:pPr algn="ctr"/>
            <a:r>
              <a:rPr lang="en-US" sz="1400" b="1" dirty="0">
                <a:solidFill>
                  <a:srgbClr val="C00000"/>
                </a:solidFill>
                <a:latin typeface="Arial Narrow" panose="020B0604020202020204" pitchFamily="34" charset="0"/>
                <a:cs typeface="Arial Narrow" panose="020B0604020202020204" pitchFamily="34" charset="0"/>
              </a:rPr>
              <a:t>TECHNICAL</a:t>
            </a:r>
          </a:p>
        </p:txBody>
      </p:sp>
      <p:cxnSp>
        <p:nvCxnSpPr>
          <p:cNvPr id="213" name="Straight Connector 212">
            <a:extLst>
              <a:ext uri="{FF2B5EF4-FFF2-40B4-BE49-F238E27FC236}">
                <a16:creationId xmlns:a16="http://schemas.microsoft.com/office/drawing/2014/main" id="{02FAEC13-51FB-6B47-89C8-941EA6ACE80E}"/>
              </a:ext>
            </a:extLst>
          </p:cNvPr>
          <p:cNvCxnSpPr>
            <a:cxnSpLocks/>
          </p:cNvCxnSpPr>
          <p:nvPr/>
        </p:nvCxnSpPr>
        <p:spPr>
          <a:xfrm flipH="1">
            <a:off x="7028141" y="385522"/>
            <a:ext cx="29757" cy="6242490"/>
          </a:xfrm>
          <a:prstGeom prst="line">
            <a:avLst/>
          </a:prstGeom>
          <a:ln w="38100">
            <a:solidFill>
              <a:srgbClr val="92D050"/>
            </a:solidFill>
            <a:prstDash val="sysDot"/>
          </a:ln>
        </p:spPr>
        <p:style>
          <a:lnRef idx="1">
            <a:schemeClr val="accent1"/>
          </a:lnRef>
          <a:fillRef idx="0">
            <a:schemeClr val="accent1"/>
          </a:fillRef>
          <a:effectRef idx="0">
            <a:schemeClr val="accent1"/>
          </a:effectRef>
          <a:fontRef idx="minor">
            <a:schemeClr val="tx1"/>
          </a:fontRef>
        </p:style>
      </p:cxnSp>
      <p:sp>
        <p:nvSpPr>
          <p:cNvPr id="214" name="5-Point Star 213">
            <a:extLst>
              <a:ext uri="{FF2B5EF4-FFF2-40B4-BE49-F238E27FC236}">
                <a16:creationId xmlns:a16="http://schemas.microsoft.com/office/drawing/2014/main" id="{374F88DF-FB9F-BC4E-8934-DC8CC7A0DBC4}"/>
              </a:ext>
            </a:extLst>
          </p:cNvPr>
          <p:cNvSpPr/>
          <p:nvPr/>
        </p:nvSpPr>
        <p:spPr>
          <a:xfrm>
            <a:off x="6922833" y="6626727"/>
            <a:ext cx="217697" cy="199524"/>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15" name="TextBox 214">
            <a:extLst>
              <a:ext uri="{FF2B5EF4-FFF2-40B4-BE49-F238E27FC236}">
                <a16:creationId xmlns:a16="http://schemas.microsoft.com/office/drawing/2014/main" id="{4C62993C-1D45-7548-A4F6-AAF330913038}"/>
              </a:ext>
            </a:extLst>
          </p:cNvPr>
          <p:cNvSpPr txBox="1"/>
          <p:nvPr/>
        </p:nvSpPr>
        <p:spPr>
          <a:xfrm>
            <a:off x="7534822" y="6627007"/>
            <a:ext cx="1675275" cy="246221"/>
          </a:xfrm>
          <a:prstGeom prst="rect">
            <a:avLst/>
          </a:prstGeom>
          <a:noFill/>
        </p:spPr>
        <p:txBody>
          <a:bodyPr wrap="square" rtlCol="0">
            <a:spAutoFit/>
          </a:bodyPr>
          <a:lstStyle/>
          <a:p>
            <a:r>
              <a:rPr lang="en-US" sz="1000" dirty="0">
                <a:solidFill>
                  <a:schemeClr val="accent6">
                    <a:lumMod val="75000"/>
                  </a:schemeClr>
                </a:solidFill>
                <a:latin typeface="Arial Narrow" panose="020B0604020202020204" pitchFamily="34" charset="0"/>
                <a:cs typeface="Arial Narrow" panose="020B0604020202020204" pitchFamily="34" charset="0"/>
              </a:rPr>
              <a:t>WE ARE HERE</a:t>
            </a:r>
          </a:p>
        </p:txBody>
      </p:sp>
      <p:sp>
        <p:nvSpPr>
          <p:cNvPr id="216" name="TextBox 215">
            <a:extLst>
              <a:ext uri="{FF2B5EF4-FFF2-40B4-BE49-F238E27FC236}">
                <a16:creationId xmlns:a16="http://schemas.microsoft.com/office/drawing/2014/main" id="{3DDCA85C-A991-734A-BD63-071560B03063}"/>
              </a:ext>
            </a:extLst>
          </p:cNvPr>
          <p:cNvSpPr txBox="1"/>
          <p:nvPr/>
        </p:nvSpPr>
        <p:spPr>
          <a:xfrm rot="16200000">
            <a:off x="71140" y="6365299"/>
            <a:ext cx="644905" cy="276999"/>
          </a:xfrm>
          <a:prstGeom prst="rect">
            <a:avLst/>
          </a:prstGeom>
          <a:noFill/>
          <a:ln>
            <a:solidFill>
              <a:schemeClr val="bg2">
                <a:lumMod val="75000"/>
              </a:schemeClr>
            </a:solidFill>
          </a:ln>
        </p:spPr>
        <p:txBody>
          <a:bodyPr wrap="square" rtlCol="0">
            <a:spAutoFit/>
          </a:bodyPr>
          <a:lstStyle/>
          <a:p>
            <a:pPr algn="ctr"/>
            <a:r>
              <a:rPr lang="en-US" sz="1200" b="1" dirty="0">
                <a:solidFill>
                  <a:srgbClr val="C00000"/>
                </a:solidFill>
                <a:latin typeface="Arial Narrow" panose="020B0604020202020204" pitchFamily="34" charset="0"/>
                <a:cs typeface="Arial Narrow" panose="020B0604020202020204" pitchFamily="34" charset="0"/>
              </a:rPr>
              <a:t>PILOTS</a:t>
            </a:r>
          </a:p>
        </p:txBody>
      </p:sp>
      <p:graphicFrame>
        <p:nvGraphicFramePr>
          <p:cNvPr id="217" name="Table 216">
            <a:extLst>
              <a:ext uri="{FF2B5EF4-FFF2-40B4-BE49-F238E27FC236}">
                <a16:creationId xmlns:a16="http://schemas.microsoft.com/office/drawing/2014/main" id="{BB56BB36-0FF2-3D4A-8102-5F9E99ED01C6}"/>
              </a:ext>
            </a:extLst>
          </p:cNvPr>
          <p:cNvGraphicFramePr>
            <a:graphicFrameLocks noGrp="1"/>
          </p:cNvGraphicFramePr>
          <p:nvPr/>
        </p:nvGraphicFramePr>
        <p:xfrm>
          <a:off x="6327429" y="795258"/>
          <a:ext cx="5560596" cy="182880"/>
        </p:xfrm>
        <a:graphic>
          <a:graphicData uri="http://schemas.openxmlformats.org/drawingml/2006/table">
            <a:tbl>
              <a:tblPr firstRow="1" bandRow="1">
                <a:tableStyleId>{5C22544A-7EE6-4342-B048-85BDC9FD1C3A}</a:tableStyleId>
              </a:tblPr>
              <a:tblGrid>
                <a:gridCol w="463383">
                  <a:extLst>
                    <a:ext uri="{9D8B030D-6E8A-4147-A177-3AD203B41FA5}">
                      <a16:colId xmlns:a16="http://schemas.microsoft.com/office/drawing/2014/main" val="1230635070"/>
                    </a:ext>
                  </a:extLst>
                </a:gridCol>
                <a:gridCol w="463383">
                  <a:extLst>
                    <a:ext uri="{9D8B030D-6E8A-4147-A177-3AD203B41FA5}">
                      <a16:colId xmlns:a16="http://schemas.microsoft.com/office/drawing/2014/main" val="4198515019"/>
                    </a:ext>
                  </a:extLst>
                </a:gridCol>
                <a:gridCol w="463383">
                  <a:extLst>
                    <a:ext uri="{9D8B030D-6E8A-4147-A177-3AD203B41FA5}">
                      <a16:colId xmlns:a16="http://schemas.microsoft.com/office/drawing/2014/main" val="1159170156"/>
                    </a:ext>
                  </a:extLst>
                </a:gridCol>
                <a:gridCol w="463383">
                  <a:extLst>
                    <a:ext uri="{9D8B030D-6E8A-4147-A177-3AD203B41FA5}">
                      <a16:colId xmlns:a16="http://schemas.microsoft.com/office/drawing/2014/main" val="3333666917"/>
                    </a:ext>
                  </a:extLst>
                </a:gridCol>
                <a:gridCol w="463383">
                  <a:extLst>
                    <a:ext uri="{9D8B030D-6E8A-4147-A177-3AD203B41FA5}">
                      <a16:colId xmlns:a16="http://schemas.microsoft.com/office/drawing/2014/main" val="326284675"/>
                    </a:ext>
                  </a:extLst>
                </a:gridCol>
                <a:gridCol w="463383">
                  <a:extLst>
                    <a:ext uri="{9D8B030D-6E8A-4147-A177-3AD203B41FA5}">
                      <a16:colId xmlns:a16="http://schemas.microsoft.com/office/drawing/2014/main" val="2589528988"/>
                    </a:ext>
                  </a:extLst>
                </a:gridCol>
                <a:gridCol w="463383">
                  <a:extLst>
                    <a:ext uri="{9D8B030D-6E8A-4147-A177-3AD203B41FA5}">
                      <a16:colId xmlns:a16="http://schemas.microsoft.com/office/drawing/2014/main" val="3904149626"/>
                    </a:ext>
                  </a:extLst>
                </a:gridCol>
                <a:gridCol w="463383">
                  <a:extLst>
                    <a:ext uri="{9D8B030D-6E8A-4147-A177-3AD203B41FA5}">
                      <a16:colId xmlns:a16="http://schemas.microsoft.com/office/drawing/2014/main" val="3773871854"/>
                    </a:ext>
                  </a:extLst>
                </a:gridCol>
                <a:gridCol w="463383">
                  <a:extLst>
                    <a:ext uri="{9D8B030D-6E8A-4147-A177-3AD203B41FA5}">
                      <a16:colId xmlns:a16="http://schemas.microsoft.com/office/drawing/2014/main" val="3250493697"/>
                    </a:ext>
                  </a:extLst>
                </a:gridCol>
                <a:gridCol w="463383">
                  <a:extLst>
                    <a:ext uri="{9D8B030D-6E8A-4147-A177-3AD203B41FA5}">
                      <a16:colId xmlns:a16="http://schemas.microsoft.com/office/drawing/2014/main" val="4168044041"/>
                    </a:ext>
                  </a:extLst>
                </a:gridCol>
                <a:gridCol w="463383">
                  <a:extLst>
                    <a:ext uri="{9D8B030D-6E8A-4147-A177-3AD203B41FA5}">
                      <a16:colId xmlns:a16="http://schemas.microsoft.com/office/drawing/2014/main" val="941661803"/>
                    </a:ext>
                  </a:extLst>
                </a:gridCol>
                <a:gridCol w="463383">
                  <a:extLst>
                    <a:ext uri="{9D8B030D-6E8A-4147-A177-3AD203B41FA5}">
                      <a16:colId xmlns:a16="http://schemas.microsoft.com/office/drawing/2014/main" val="509762945"/>
                    </a:ext>
                  </a:extLst>
                </a:gridCol>
              </a:tblGrid>
              <a:tr h="175837">
                <a:tc>
                  <a:txBody>
                    <a:bodyPr/>
                    <a:lstStyle/>
                    <a:p>
                      <a:pPr algn="ctr"/>
                      <a:r>
                        <a:rPr lang="en-US" sz="600" dirty="0"/>
                        <a:t>JAN</a:t>
                      </a:r>
                    </a:p>
                  </a:txBody>
                  <a:tcPr>
                    <a:solidFill>
                      <a:schemeClr val="accent5">
                        <a:lumMod val="60000"/>
                        <a:lumOff val="40000"/>
                      </a:schemeClr>
                    </a:solidFill>
                  </a:tcPr>
                </a:tc>
                <a:tc>
                  <a:txBody>
                    <a:bodyPr/>
                    <a:lstStyle/>
                    <a:p>
                      <a:pPr algn="ctr"/>
                      <a:r>
                        <a:rPr lang="en-US" sz="600" dirty="0"/>
                        <a:t>FEB</a:t>
                      </a:r>
                    </a:p>
                  </a:txBody>
                  <a:tcPr>
                    <a:solidFill>
                      <a:schemeClr val="accent5">
                        <a:lumMod val="60000"/>
                        <a:lumOff val="40000"/>
                      </a:schemeClr>
                    </a:solidFill>
                  </a:tcPr>
                </a:tc>
                <a:tc>
                  <a:txBody>
                    <a:bodyPr/>
                    <a:lstStyle/>
                    <a:p>
                      <a:pPr algn="ctr"/>
                      <a:r>
                        <a:rPr lang="en-US" sz="600" dirty="0"/>
                        <a:t>MAR</a:t>
                      </a:r>
                    </a:p>
                  </a:txBody>
                  <a:tcPr>
                    <a:solidFill>
                      <a:schemeClr val="accent5">
                        <a:lumMod val="60000"/>
                        <a:lumOff val="40000"/>
                      </a:schemeClr>
                    </a:solidFill>
                  </a:tcPr>
                </a:tc>
                <a:tc>
                  <a:txBody>
                    <a:bodyPr/>
                    <a:lstStyle/>
                    <a:p>
                      <a:pPr algn="ctr"/>
                      <a:r>
                        <a:rPr lang="en-US" sz="600" dirty="0"/>
                        <a:t>APR</a:t>
                      </a:r>
                    </a:p>
                  </a:txBody>
                  <a:tcPr>
                    <a:solidFill>
                      <a:schemeClr val="accent5">
                        <a:lumMod val="60000"/>
                        <a:lumOff val="40000"/>
                      </a:schemeClr>
                    </a:solidFill>
                  </a:tcPr>
                </a:tc>
                <a:tc>
                  <a:txBody>
                    <a:bodyPr/>
                    <a:lstStyle/>
                    <a:p>
                      <a:pPr algn="ctr"/>
                      <a:r>
                        <a:rPr lang="en-US" sz="600" dirty="0"/>
                        <a:t>MAY</a:t>
                      </a:r>
                    </a:p>
                  </a:txBody>
                  <a:tcPr>
                    <a:solidFill>
                      <a:schemeClr val="accent5">
                        <a:lumMod val="60000"/>
                        <a:lumOff val="40000"/>
                      </a:schemeClr>
                    </a:solidFill>
                  </a:tcPr>
                </a:tc>
                <a:tc>
                  <a:txBody>
                    <a:bodyPr/>
                    <a:lstStyle/>
                    <a:p>
                      <a:pPr algn="ctr"/>
                      <a:r>
                        <a:rPr lang="en-US" sz="600" dirty="0"/>
                        <a:t>JUN</a:t>
                      </a:r>
                    </a:p>
                  </a:txBody>
                  <a:tcPr>
                    <a:solidFill>
                      <a:schemeClr val="accent5">
                        <a:lumMod val="60000"/>
                        <a:lumOff val="40000"/>
                      </a:schemeClr>
                    </a:solidFill>
                  </a:tcPr>
                </a:tc>
                <a:tc>
                  <a:txBody>
                    <a:bodyPr/>
                    <a:lstStyle/>
                    <a:p>
                      <a:pPr algn="ctr"/>
                      <a:r>
                        <a:rPr lang="en-US" sz="600" dirty="0"/>
                        <a:t>JUL</a:t>
                      </a:r>
                    </a:p>
                  </a:txBody>
                  <a:tcPr>
                    <a:solidFill>
                      <a:schemeClr val="accent5">
                        <a:lumMod val="60000"/>
                        <a:lumOff val="40000"/>
                      </a:schemeClr>
                    </a:solidFill>
                  </a:tcPr>
                </a:tc>
                <a:tc>
                  <a:txBody>
                    <a:bodyPr/>
                    <a:lstStyle/>
                    <a:p>
                      <a:pPr algn="ctr"/>
                      <a:r>
                        <a:rPr lang="en-US" sz="600" dirty="0"/>
                        <a:t>AUG</a:t>
                      </a:r>
                    </a:p>
                  </a:txBody>
                  <a:tcPr>
                    <a:solidFill>
                      <a:schemeClr val="accent5">
                        <a:lumMod val="60000"/>
                        <a:lumOff val="40000"/>
                      </a:schemeClr>
                    </a:solidFill>
                  </a:tcPr>
                </a:tc>
                <a:tc>
                  <a:txBody>
                    <a:bodyPr/>
                    <a:lstStyle/>
                    <a:p>
                      <a:pPr algn="ctr"/>
                      <a:r>
                        <a:rPr lang="en-US" sz="600" dirty="0"/>
                        <a:t>SEP</a:t>
                      </a:r>
                    </a:p>
                  </a:txBody>
                  <a:tcPr>
                    <a:solidFill>
                      <a:schemeClr val="accent5">
                        <a:lumMod val="60000"/>
                        <a:lumOff val="40000"/>
                      </a:schemeClr>
                    </a:solidFill>
                  </a:tcPr>
                </a:tc>
                <a:tc>
                  <a:txBody>
                    <a:bodyPr/>
                    <a:lstStyle/>
                    <a:p>
                      <a:pPr algn="ctr"/>
                      <a:r>
                        <a:rPr lang="en-US" sz="600" dirty="0"/>
                        <a:t>OCT</a:t>
                      </a:r>
                    </a:p>
                  </a:txBody>
                  <a:tcPr>
                    <a:solidFill>
                      <a:schemeClr val="accent5">
                        <a:lumMod val="60000"/>
                        <a:lumOff val="40000"/>
                      </a:schemeClr>
                    </a:solidFill>
                  </a:tcPr>
                </a:tc>
                <a:tc>
                  <a:txBody>
                    <a:bodyPr/>
                    <a:lstStyle/>
                    <a:p>
                      <a:pPr algn="ctr"/>
                      <a:r>
                        <a:rPr lang="en-US" sz="600" dirty="0"/>
                        <a:t>NOV</a:t>
                      </a:r>
                    </a:p>
                  </a:txBody>
                  <a:tcPr>
                    <a:solidFill>
                      <a:schemeClr val="accent5">
                        <a:lumMod val="60000"/>
                        <a:lumOff val="40000"/>
                      </a:schemeClr>
                    </a:solidFill>
                  </a:tcPr>
                </a:tc>
                <a:tc>
                  <a:txBody>
                    <a:bodyPr/>
                    <a:lstStyle/>
                    <a:p>
                      <a:pPr algn="ctr"/>
                      <a:r>
                        <a:rPr lang="en-US" sz="600" dirty="0"/>
                        <a:t>DEC</a:t>
                      </a:r>
                    </a:p>
                  </a:txBody>
                  <a:tcPr>
                    <a:solidFill>
                      <a:schemeClr val="accent5">
                        <a:lumMod val="60000"/>
                        <a:lumOff val="40000"/>
                      </a:schemeClr>
                    </a:solidFill>
                  </a:tcPr>
                </a:tc>
                <a:extLst>
                  <a:ext uri="{0D108BD9-81ED-4DB2-BD59-A6C34878D82A}">
                    <a16:rowId xmlns:a16="http://schemas.microsoft.com/office/drawing/2014/main" val="3363153996"/>
                  </a:ext>
                </a:extLst>
              </a:tr>
            </a:tbl>
          </a:graphicData>
        </a:graphic>
      </p:graphicFrame>
      <p:sp>
        <p:nvSpPr>
          <p:cNvPr id="218" name="OTLSHAPE_T_7773177036fc4cf59bd0d5652def1445_Shape">
            <a:extLst>
              <a:ext uri="{FF2B5EF4-FFF2-40B4-BE49-F238E27FC236}">
                <a16:creationId xmlns:a16="http://schemas.microsoft.com/office/drawing/2014/main" id="{F81C243A-28BF-2A4B-A036-258BD31D2977}"/>
              </a:ext>
            </a:extLst>
          </p:cNvPr>
          <p:cNvSpPr/>
          <p:nvPr>
            <p:custDataLst>
              <p:tags r:id="rId8"/>
            </p:custDataLst>
          </p:nvPr>
        </p:nvSpPr>
        <p:spPr>
          <a:xfrm>
            <a:off x="7554200" y="1231628"/>
            <a:ext cx="1506400" cy="130768"/>
          </a:xfrm>
          <a:prstGeom prst="roundRect">
            <a:avLst>
              <a:gd name="adj" fmla="val 100000"/>
            </a:avLst>
          </a:prstGeom>
          <a:solidFill>
            <a:schemeClr val="bg2">
              <a:lumMod val="75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algn="ctr" defTabSz="914400">
              <a:defRPr/>
            </a:pPr>
            <a:endParaRPr lang="en-US" sz="1000" kern="0">
              <a:solidFill>
                <a:prstClr val="white"/>
              </a:solidFill>
              <a:latin typeface="Calibri" charset="0"/>
              <a:ea typeface="Calibri" charset="0"/>
              <a:cs typeface="Calibri" charset="0"/>
            </a:endParaRPr>
          </a:p>
        </p:txBody>
      </p:sp>
      <p:cxnSp>
        <p:nvCxnSpPr>
          <p:cNvPr id="219" name="Straight Connector 218">
            <a:extLst>
              <a:ext uri="{FF2B5EF4-FFF2-40B4-BE49-F238E27FC236}">
                <a16:creationId xmlns:a16="http://schemas.microsoft.com/office/drawing/2014/main" id="{157EE8A1-2D2C-5648-8A45-FCA7CD503BB9}"/>
              </a:ext>
            </a:extLst>
          </p:cNvPr>
          <p:cNvCxnSpPr>
            <a:cxnSpLocks/>
          </p:cNvCxnSpPr>
          <p:nvPr/>
        </p:nvCxnSpPr>
        <p:spPr>
          <a:xfrm flipV="1">
            <a:off x="832362" y="1318685"/>
            <a:ext cx="282627" cy="4442"/>
          </a:xfrm>
          <a:prstGeom prst="line">
            <a:avLst/>
          </a:prstGeom>
          <a:ln w="57150">
            <a:solidFill>
              <a:schemeClr val="accent6">
                <a:lumMod val="60000"/>
                <a:lumOff val="4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20" name="OTLSHAPE_T_7773177036fc4cf59bd0d5652def1445_Shape">
            <a:extLst>
              <a:ext uri="{FF2B5EF4-FFF2-40B4-BE49-F238E27FC236}">
                <a16:creationId xmlns:a16="http://schemas.microsoft.com/office/drawing/2014/main" id="{E8C1304E-0E6E-C140-9BA6-A69FDC415515}"/>
              </a:ext>
            </a:extLst>
          </p:cNvPr>
          <p:cNvSpPr/>
          <p:nvPr>
            <p:custDataLst>
              <p:tags r:id="rId9"/>
            </p:custDataLst>
          </p:nvPr>
        </p:nvSpPr>
        <p:spPr>
          <a:xfrm>
            <a:off x="6083487" y="4712958"/>
            <a:ext cx="451622" cy="128457"/>
          </a:xfrm>
          <a:prstGeom prst="roundRect">
            <a:avLst>
              <a:gd name="adj" fmla="val 100000"/>
            </a:avLst>
          </a:prstGeom>
          <a:solidFill>
            <a:srgbClr val="C000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algn="ctr" defTabSz="914400">
              <a:defRPr/>
            </a:pPr>
            <a:endParaRPr lang="en-US" sz="1000" kern="0">
              <a:solidFill>
                <a:prstClr val="white"/>
              </a:solidFill>
              <a:latin typeface="Calibri" charset="0"/>
              <a:ea typeface="Calibri" charset="0"/>
              <a:cs typeface="Calibri" charset="0"/>
            </a:endParaRPr>
          </a:p>
        </p:txBody>
      </p:sp>
      <p:sp>
        <p:nvSpPr>
          <p:cNvPr id="221" name="OTLSHAPE_T_7773177036fc4cf59bd0d5652def1445_Shape">
            <a:extLst>
              <a:ext uri="{FF2B5EF4-FFF2-40B4-BE49-F238E27FC236}">
                <a16:creationId xmlns:a16="http://schemas.microsoft.com/office/drawing/2014/main" id="{DFF271B1-09E1-AD4B-9E34-9B00D7A1E860}"/>
              </a:ext>
            </a:extLst>
          </p:cNvPr>
          <p:cNvSpPr/>
          <p:nvPr>
            <p:custDataLst>
              <p:tags r:id="rId10"/>
            </p:custDataLst>
          </p:nvPr>
        </p:nvSpPr>
        <p:spPr>
          <a:xfrm>
            <a:off x="8440901" y="4721050"/>
            <a:ext cx="523645" cy="120365"/>
          </a:xfrm>
          <a:prstGeom prst="roundRect">
            <a:avLst>
              <a:gd name="adj" fmla="val 100000"/>
            </a:avLst>
          </a:prstGeom>
          <a:solidFill>
            <a:srgbClr val="C000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algn="ctr" defTabSz="914400">
              <a:defRPr/>
            </a:pPr>
            <a:endParaRPr lang="en-US" sz="1000" kern="0">
              <a:solidFill>
                <a:prstClr val="white"/>
              </a:solidFill>
              <a:latin typeface="Calibri" charset="0"/>
              <a:ea typeface="Calibri" charset="0"/>
              <a:cs typeface="Calibri" charset="0"/>
            </a:endParaRPr>
          </a:p>
        </p:txBody>
      </p:sp>
      <p:sp>
        <p:nvSpPr>
          <p:cNvPr id="223" name="5-Point Star 222">
            <a:extLst>
              <a:ext uri="{FF2B5EF4-FFF2-40B4-BE49-F238E27FC236}">
                <a16:creationId xmlns:a16="http://schemas.microsoft.com/office/drawing/2014/main" id="{0A797649-F779-0D42-A28E-AD91D265C361}"/>
              </a:ext>
            </a:extLst>
          </p:cNvPr>
          <p:cNvSpPr>
            <a:spLocks noChangeAspect="1"/>
          </p:cNvSpPr>
          <p:nvPr/>
        </p:nvSpPr>
        <p:spPr>
          <a:xfrm flipH="1">
            <a:off x="5956768" y="3886840"/>
            <a:ext cx="167093" cy="129572"/>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5-Point Star 223">
            <a:extLst>
              <a:ext uri="{FF2B5EF4-FFF2-40B4-BE49-F238E27FC236}">
                <a16:creationId xmlns:a16="http://schemas.microsoft.com/office/drawing/2014/main" id="{DCA666EB-64BC-BD4D-8132-C38CCC14DF08}"/>
              </a:ext>
            </a:extLst>
          </p:cNvPr>
          <p:cNvSpPr>
            <a:spLocks noChangeAspect="1"/>
          </p:cNvSpPr>
          <p:nvPr/>
        </p:nvSpPr>
        <p:spPr>
          <a:xfrm flipH="1">
            <a:off x="8381917" y="3886840"/>
            <a:ext cx="167093" cy="129572"/>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5-Point Star 230">
            <a:extLst>
              <a:ext uri="{FF2B5EF4-FFF2-40B4-BE49-F238E27FC236}">
                <a16:creationId xmlns:a16="http://schemas.microsoft.com/office/drawing/2014/main" id="{9D0A5C5C-4858-C24A-A8CA-C2EA05E799B4}"/>
              </a:ext>
            </a:extLst>
          </p:cNvPr>
          <p:cNvSpPr>
            <a:spLocks noChangeAspect="1"/>
          </p:cNvSpPr>
          <p:nvPr/>
        </p:nvSpPr>
        <p:spPr>
          <a:xfrm flipH="1">
            <a:off x="11637571" y="3885884"/>
            <a:ext cx="167093" cy="129572"/>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846D2088-7964-BF4A-9641-DE7EA9790743}"/>
              </a:ext>
            </a:extLst>
          </p:cNvPr>
          <p:cNvSpPr>
            <a:spLocks noChangeAspect="1"/>
          </p:cNvSpPr>
          <p:nvPr/>
        </p:nvSpPr>
        <p:spPr>
          <a:xfrm>
            <a:off x="6135204" y="3897454"/>
            <a:ext cx="138356" cy="107289"/>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FFFFFF"/>
              </a:solidFill>
            </a:endParaRPr>
          </a:p>
        </p:txBody>
      </p:sp>
      <p:sp>
        <p:nvSpPr>
          <p:cNvPr id="234" name="Diamond 233">
            <a:extLst>
              <a:ext uri="{FF2B5EF4-FFF2-40B4-BE49-F238E27FC236}">
                <a16:creationId xmlns:a16="http://schemas.microsoft.com/office/drawing/2014/main" id="{FDFB67EE-1CDB-0645-B4BA-0EE5D968B8B4}"/>
              </a:ext>
            </a:extLst>
          </p:cNvPr>
          <p:cNvSpPr>
            <a:spLocks noChangeAspect="1"/>
          </p:cNvSpPr>
          <p:nvPr/>
        </p:nvSpPr>
        <p:spPr>
          <a:xfrm>
            <a:off x="11793884" y="3897454"/>
            <a:ext cx="138356" cy="107289"/>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FFFFFF"/>
              </a:solidFill>
            </a:endParaRPr>
          </a:p>
        </p:txBody>
      </p:sp>
      <p:cxnSp>
        <p:nvCxnSpPr>
          <p:cNvPr id="235" name="Straight Connector 234">
            <a:extLst>
              <a:ext uri="{FF2B5EF4-FFF2-40B4-BE49-F238E27FC236}">
                <a16:creationId xmlns:a16="http://schemas.microsoft.com/office/drawing/2014/main" id="{EC99F4C2-A465-FB44-8C1E-88E276532910}"/>
              </a:ext>
            </a:extLst>
          </p:cNvPr>
          <p:cNvCxnSpPr>
            <a:cxnSpLocks/>
          </p:cNvCxnSpPr>
          <p:nvPr/>
        </p:nvCxnSpPr>
        <p:spPr>
          <a:xfrm>
            <a:off x="9691033" y="1348112"/>
            <a:ext cx="1124491" cy="3"/>
          </a:xfrm>
          <a:prstGeom prst="line">
            <a:avLst/>
          </a:prstGeom>
          <a:ln w="57150">
            <a:solidFill>
              <a:schemeClr val="accent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36" name="TextBox 235">
            <a:extLst>
              <a:ext uri="{FF2B5EF4-FFF2-40B4-BE49-F238E27FC236}">
                <a16:creationId xmlns:a16="http://schemas.microsoft.com/office/drawing/2014/main" id="{5CE84427-847F-B346-A70E-62F436CCFD98}"/>
              </a:ext>
            </a:extLst>
          </p:cNvPr>
          <p:cNvSpPr txBox="1"/>
          <p:nvPr/>
        </p:nvSpPr>
        <p:spPr>
          <a:xfrm>
            <a:off x="9769543" y="1076892"/>
            <a:ext cx="1690110"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FOOD DESERT</a:t>
            </a:r>
          </a:p>
        </p:txBody>
      </p:sp>
      <p:cxnSp>
        <p:nvCxnSpPr>
          <p:cNvPr id="237" name="Straight Connector 236">
            <a:extLst>
              <a:ext uri="{FF2B5EF4-FFF2-40B4-BE49-F238E27FC236}">
                <a16:creationId xmlns:a16="http://schemas.microsoft.com/office/drawing/2014/main" id="{B85A3B61-AB81-9846-BB19-EE7549E88482}"/>
              </a:ext>
            </a:extLst>
          </p:cNvPr>
          <p:cNvCxnSpPr>
            <a:cxnSpLocks/>
          </p:cNvCxnSpPr>
          <p:nvPr/>
        </p:nvCxnSpPr>
        <p:spPr>
          <a:xfrm flipV="1">
            <a:off x="7294229" y="2680445"/>
            <a:ext cx="1170163" cy="6582"/>
          </a:xfrm>
          <a:prstGeom prst="line">
            <a:avLst/>
          </a:prstGeom>
          <a:ln w="57150">
            <a:solidFill>
              <a:schemeClr val="accent4">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38" name="Rectangle 237">
            <a:extLst>
              <a:ext uri="{FF2B5EF4-FFF2-40B4-BE49-F238E27FC236}">
                <a16:creationId xmlns:a16="http://schemas.microsoft.com/office/drawing/2014/main" id="{1F9D8A68-1C3C-DB4D-AAC2-7FE43C2EE4F9}"/>
              </a:ext>
            </a:extLst>
          </p:cNvPr>
          <p:cNvSpPr/>
          <p:nvPr/>
        </p:nvSpPr>
        <p:spPr>
          <a:xfrm>
            <a:off x="7284492" y="2393073"/>
            <a:ext cx="1170513" cy="230832"/>
          </a:xfrm>
          <a:prstGeom prst="rect">
            <a:avLst/>
          </a:prstGeom>
        </p:spPr>
        <p:txBody>
          <a:bodyPr wrap="none">
            <a:spAutoFit/>
          </a:bodyPr>
          <a:lstStyle/>
          <a:p>
            <a:r>
              <a:rPr lang="en-US" sz="900" dirty="0">
                <a:solidFill>
                  <a:prstClr val="black"/>
                </a:solidFill>
                <a:latin typeface="Arial Narrow" panose="020B0604020202020204" pitchFamily="34" charset="0"/>
                <a:cs typeface="Arial Narrow" panose="020B0604020202020204" pitchFamily="34" charset="0"/>
              </a:rPr>
              <a:t>MATERIAL HARDSHIP</a:t>
            </a:r>
            <a:endParaRPr lang="en-US" dirty="0"/>
          </a:p>
        </p:txBody>
      </p:sp>
      <p:sp>
        <p:nvSpPr>
          <p:cNvPr id="2" name="Oval 1">
            <a:extLst>
              <a:ext uri="{FF2B5EF4-FFF2-40B4-BE49-F238E27FC236}">
                <a16:creationId xmlns:a16="http://schemas.microsoft.com/office/drawing/2014/main" id="{7A56F416-62D4-404A-9258-BC98D524A789}"/>
              </a:ext>
            </a:extLst>
          </p:cNvPr>
          <p:cNvSpPr/>
          <p:nvPr/>
        </p:nvSpPr>
        <p:spPr>
          <a:xfrm>
            <a:off x="9196207" y="1227706"/>
            <a:ext cx="327433" cy="2575856"/>
          </a:xfrm>
          <a:prstGeom prst="ellipse">
            <a:avLst/>
          </a:prstGeom>
          <a:solidFill>
            <a:srgbClr val="D0E3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BREAK</a:t>
            </a:r>
          </a:p>
        </p:txBody>
      </p:sp>
    </p:spTree>
    <p:extLst>
      <p:ext uri="{BB962C8B-B14F-4D97-AF65-F5344CB8AC3E}">
        <p14:creationId xmlns:p14="http://schemas.microsoft.com/office/powerpoint/2010/main" val="3962004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7755-8289-3043-8C36-CE6EB0FA2ED0}"/>
              </a:ext>
            </a:extLst>
          </p:cNvPr>
          <p:cNvSpPr>
            <a:spLocks noGrp="1"/>
          </p:cNvSpPr>
          <p:nvPr>
            <p:ph type="title"/>
          </p:nvPr>
        </p:nvSpPr>
        <p:spPr>
          <a:xfrm>
            <a:off x="1155700" y="100051"/>
            <a:ext cx="8102600" cy="800286"/>
          </a:xfrm>
        </p:spPr>
        <p:txBody>
          <a:bodyPr>
            <a:normAutofit/>
          </a:bodyPr>
          <a:lstStyle/>
          <a:p>
            <a:r>
              <a:rPr lang="en-US" sz="3200" dirty="0">
                <a:solidFill>
                  <a:srgbClr val="002060"/>
                </a:solidFill>
              </a:rPr>
              <a:t>Terminology Stream Status </a:t>
            </a:r>
          </a:p>
        </p:txBody>
      </p:sp>
      <p:sp>
        <p:nvSpPr>
          <p:cNvPr id="6" name="Content Placeholder 5">
            <a:extLst>
              <a:ext uri="{FF2B5EF4-FFF2-40B4-BE49-F238E27FC236}">
                <a16:creationId xmlns:a16="http://schemas.microsoft.com/office/drawing/2014/main" id="{2A78018F-A56C-CE43-AA79-059A11E011BC}"/>
              </a:ext>
            </a:extLst>
          </p:cNvPr>
          <p:cNvSpPr>
            <a:spLocks noGrp="1"/>
          </p:cNvSpPr>
          <p:nvPr>
            <p:ph idx="1"/>
          </p:nvPr>
        </p:nvSpPr>
        <p:spPr>
          <a:xfrm>
            <a:off x="2152650" y="1172543"/>
            <a:ext cx="7886700" cy="4351338"/>
          </a:xfrm>
        </p:spPr>
        <p:txBody>
          <a:bodyPr/>
          <a:lstStyle/>
          <a:p>
            <a:pPr marL="11113" indent="0">
              <a:buNone/>
            </a:pPr>
            <a:endParaRPr lang="en-US" dirty="0"/>
          </a:p>
          <a:p>
            <a:pPr marL="347663" indent="-336550"/>
            <a:endParaRPr lang="en-US" dirty="0"/>
          </a:p>
        </p:txBody>
      </p:sp>
      <p:graphicFrame>
        <p:nvGraphicFramePr>
          <p:cNvPr id="3" name="Table 2">
            <a:extLst>
              <a:ext uri="{FF2B5EF4-FFF2-40B4-BE49-F238E27FC236}">
                <a16:creationId xmlns:a16="http://schemas.microsoft.com/office/drawing/2014/main" id="{06ACFADC-4915-1B4E-BBE4-91208FA39CF6}"/>
              </a:ext>
            </a:extLst>
          </p:cNvPr>
          <p:cNvGraphicFramePr>
            <a:graphicFrameLocks noGrp="1"/>
          </p:cNvGraphicFramePr>
          <p:nvPr>
            <p:extLst>
              <p:ext uri="{D42A27DB-BD31-4B8C-83A1-F6EECF244321}">
                <p14:modId xmlns:p14="http://schemas.microsoft.com/office/powerpoint/2010/main" val="2566028385"/>
              </p:ext>
            </p:extLst>
          </p:nvPr>
        </p:nvGraphicFramePr>
        <p:xfrm>
          <a:off x="1278363" y="913921"/>
          <a:ext cx="9132739" cy="5004288"/>
        </p:xfrm>
        <a:graphic>
          <a:graphicData uri="http://schemas.openxmlformats.org/drawingml/2006/table">
            <a:tbl>
              <a:tblPr firstRow="1" bandRow="1">
                <a:tableStyleId>{5940675A-B579-460E-94D1-54222C63F5DA}</a:tableStyleId>
              </a:tblPr>
              <a:tblGrid>
                <a:gridCol w="1745331">
                  <a:extLst>
                    <a:ext uri="{9D8B030D-6E8A-4147-A177-3AD203B41FA5}">
                      <a16:colId xmlns:a16="http://schemas.microsoft.com/office/drawing/2014/main" val="1744361032"/>
                    </a:ext>
                  </a:extLst>
                </a:gridCol>
                <a:gridCol w="941174">
                  <a:extLst>
                    <a:ext uri="{9D8B030D-6E8A-4147-A177-3AD203B41FA5}">
                      <a16:colId xmlns:a16="http://schemas.microsoft.com/office/drawing/2014/main" val="1856605028"/>
                    </a:ext>
                  </a:extLst>
                </a:gridCol>
                <a:gridCol w="1005613">
                  <a:extLst>
                    <a:ext uri="{9D8B030D-6E8A-4147-A177-3AD203B41FA5}">
                      <a16:colId xmlns:a16="http://schemas.microsoft.com/office/drawing/2014/main" val="3841254374"/>
                    </a:ext>
                  </a:extLst>
                </a:gridCol>
                <a:gridCol w="911068">
                  <a:extLst>
                    <a:ext uri="{9D8B030D-6E8A-4147-A177-3AD203B41FA5}">
                      <a16:colId xmlns:a16="http://schemas.microsoft.com/office/drawing/2014/main" val="3667663578"/>
                    </a:ext>
                  </a:extLst>
                </a:gridCol>
                <a:gridCol w="911068">
                  <a:extLst>
                    <a:ext uri="{9D8B030D-6E8A-4147-A177-3AD203B41FA5}">
                      <a16:colId xmlns:a16="http://schemas.microsoft.com/office/drawing/2014/main" val="1925292361"/>
                    </a:ext>
                  </a:extLst>
                </a:gridCol>
                <a:gridCol w="1082967">
                  <a:extLst>
                    <a:ext uri="{9D8B030D-6E8A-4147-A177-3AD203B41FA5}">
                      <a16:colId xmlns:a16="http://schemas.microsoft.com/office/drawing/2014/main" val="3120599131"/>
                    </a:ext>
                  </a:extLst>
                </a:gridCol>
                <a:gridCol w="1125944">
                  <a:extLst>
                    <a:ext uri="{9D8B030D-6E8A-4147-A177-3AD203B41FA5}">
                      <a16:colId xmlns:a16="http://schemas.microsoft.com/office/drawing/2014/main" val="2482219664"/>
                    </a:ext>
                  </a:extLst>
                </a:gridCol>
                <a:gridCol w="1409574">
                  <a:extLst>
                    <a:ext uri="{9D8B030D-6E8A-4147-A177-3AD203B41FA5}">
                      <a16:colId xmlns:a16="http://schemas.microsoft.com/office/drawing/2014/main" val="2983617509"/>
                    </a:ext>
                  </a:extLst>
                </a:gridCol>
              </a:tblGrid>
              <a:tr h="681648">
                <a:tc>
                  <a:txBody>
                    <a:bodyPr/>
                    <a:lstStyle/>
                    <a:p>
                      <a:pPr algn="l"/>
                      <a:r>
                        <a:rPr lang="en-US" b="1" dirty="0"/>
                        <a:t>Domain</a:t>
                      </a:r>
                    </a:p>
                  </a:txBody>
                  <a:tcPr/>
                </a:tc>
                <a:tc gridSpan="4">
                  <a:txBody>
                    <a:bodyPr/>
                    <a:lstStyle/>
                    <a:p>
                      <a:pPr algn="l"/>
                      <a:r>
                        <a:rPr lang="en-US" b="1" dirty="0"/>
                        <a:t>Terminology Identification</a:t>
                      </a:r>
                    </a:p>
                    <a:p>
                      <a:pPr algn="l"/>
                      <a:r>
                        <a:rPr lang="en-US" sz="1600" b="0" dirty="0"/>
                        <a:t>Plan          Gather        Review     Finalize</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hMerge="1">
                  <a:txBody>
                    <a:bodyPr/>
                    <a:lstStyle/>
                    <a:p>
                      <a:endParaRPr lang="en-US" dirty="0"/>
                    </a:p>
                  </a:txBody>
                  <a:tcPr>
                    <a:solidFill>
                      <a:srgbClr val="7030A0"/>
                    </a:solidFill>
                  </a:tcPr>
                </a:tc>
                <a:tc hMerge="1">
                  <a:txBody>
                    <a:bodyPr/>
                    <a:lstStyle/>
                    <a:p>
                      <a:endParaRPr lang="en-US" dirty="0"/>
                    </a:p>
                  </a:txBody>
                  <a:tcPr>
                    <a:solidFill>
                      <a:srgbClr val="7030A0"/>
                    </a:solidFill>
                  </a:tcPr>
                </a:tc>
                <a:tc hMerge="1">
                  <a:txBody>
                    <a:bodyPr/>
                    <a:lstStyle/>
                    <a:p>
                      <a:pPr algn="l"/>
                      <a:endParaRPr lang="en-US" b="0" dirty="0"/>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gridSpan="2">
                  <a:txBody>
                    <a:bodyPr/>
                    <a:lstStyle/>
                    <a:p>
                      <a:r>
                        <a:rPr lang="en-US" b="1" dirty="0"/>
                        <a:t>Code Submission</a:t>
                      </a:r>
                    </a:p>
                    <a:p>
                      <a:r>
                        <a:rPr lang="en-US" b="0" dirty="0"/>
                        <a:t>Submit       Finalize</a:t>
                      </a:r>
                    </a:p>
                  </a:txBody>
                  <a:tc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tcPr>
                </a:tc>
                <a:tc hMerge="1">
                  <a:txBody>
                    <a:bodyPr/>
                    <a:lstStyle/>
                    <a:p>
                      <a:endParaRPr lang="en-US" dirty="0"/>
                    </a:p>
                  </a:txBody>
                  <a:tcPr/>
                </a:tc>
                <a:tc>
                  <a:txBody>
                    <a:bodyPr/>
                    <a:lstStyle/>
                    <a:p>
                      <a:r>
                        <a:rPr lang="en-US" b="1" dirty="0"/>
                        <a:t>Value Set Publication</a:t>
                      </a:r>
                    </a:p>
                  </a:txBody>
                  <a:tcPr>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a:tcPr>
                </a:tc>
                <a:extLst>
                  <a:ext uri="{0D108BD9-81ED-4DB2-BD59-A6C34878D82A}">
                    <a16:rowId xmlns:a16="http://schemas.microsoft.com/office/drawing/2014/main" val="3573958817"/>
                  </a:ext>
                </a:extLst>
              </a:tr>
              <a:tr h="681648">
                <a:tc>
                  <a:txBody>
                    <a:bodyPr/>
                    <a:lstStyle/>
                    <a:p>
                      <a:r>
                        <a:rPr lang="en-US" b="1" dirty="0"/>
                        <a:t>Food Insecurity</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42527391"/>
                  </a:ext>
                </a:extLst>
              </a:tr>
              <a:tr h="681648">
                <a:tc>
                  <a:txBody>
                    <a:bodyPr/>
                    <a:lstStyle/>
                    <a:p>
                      <a:r>
                        <a:rPr lang="en-US" b="1" dirty="0"/>
                        <a:t>Housing Instability/</a:t>
                      </a:r>
                    </a:p>
                    <a:p>
                      <a:r>
                        <a:rPr lang="en-US" b="1" dirty="0"/>
                        <a:t>Homelessness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31170137"/>
                  </a:ext>
                </a:extLst>
              </a:tr>
              <a:tr h="681648">
                <a:tc>
                  <a:txBody>
                    <a:bodyPr/>
                    <a:lstStyle/>
                    <a:p>
                      <a:r>
                        <a:rPr lang="en-US" b="1" dirty="0"/>
                        <a:t>Inadequate Housing</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08725184"/>
                  </a:ext>
                </a:extLst>
              </a:tr>
              <a:tr h="681648">
                <a:tc>
                  <a:txBody>
                    <a:bodyPr/>
                    <a:lstStyle/>
                    <a:p>
                      <a:r>
                        <a:rPr lang="en-US" sz="1800" b="1" dirty="0"/>
                        <a:t>Transportation Insecurity</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0512744"/>
                  </a:ext>
                </a:extLst>
              </a:tr>
              <a:tr h="681648">
                <a:tc>
                  <a:txBody>
                    <a:bodyPr/>
                    <a:lstStyle/>
                    <a:p>
                      <a:r>
                        <a:rPr lang="en-US" b="1" dirty="0"/>
                        <a:t>Financial Strain</a:t>
                      </a:r>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val="3660467817"/>
                  </a:ext>
                </a:extLst>
              </a:tr>
              <a:tr h="681648">
                <a:tc>
                  <a:txBody>
                    <a:bodyPr/>
                    <a:lstStyle/>
                    <a:p>
                      <a:r>
                        <a:rPr lang="en-US" b="1" dirty="0"/>
                        <a:t>Demographics</a:t>
                      </a:r>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val="2861997649"/>
                  </a:ext>
                </a:extLst>
              </a:tr>
            </a:tbl>
          </a:graphicData>
        </a:graphic>
      </p:graphicFrame>
      <p:sp>
        <p:nvSpPr>
          <p:cNvPr id="5" name="Oval 4">
            <a:extLst>
              <a:ext uri="{FF2B5EF4-FFF2-40B4-BE49-F238E27FC236}">
                <a16:creationId xmlns:a16="http://schemas.microsoft.com/office/drawing/2014/main" id="{388FC4FC-7ECB-5C49-B1DA-06EA86BE3AF1}"/>
              </a:ext>
            </a:extLst>
          </p:cNvPr>
          <p:cNvSpPr/>
          <p:nvPr/>
        </p:nvSpPr>
        <p:spPr>
          <a:xfrm>
            <a:off x="3469844" y="1725711"/>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 name="Oval 6">
            <a:extLst>
              <a:ext uri="{FF2B5EF4-FFF2-40B4-BE49-F238E27FC236}">
                <a16:creationId xmlns:a16="http://schemas.microsoft.com/office/drawing/2014/main" id="{BE65F9DC-3BEC-774F-880D-4A546C73B06A}"/>
              </a:ext>
            </a:extLst>
          </p:cNvPr>
          <p:cNvSpPr/>
          <p:nvPr/>
        </p:nvSpPr>
        <p:spPr>
          <a:xfrm>
            <a:off x="4349151" y="1725539"/>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Oval 7">
            <a:extLst>
              <a:ext uri="{FF2B5EF4-FFF2-40B4-BE49-F238E27FC236}">
                <a16:creationId xmlns:a16="http://schemas.microsoft.com/office/drawing/2014/main" id="{2A095002-D57C-6047-BA59-F85193454E13}"/>
              </a:ext>
            </a:extLst>
          </p:cNvPr>
          <p:cNvSpPr/>
          <p:nvPr/>
        </p:nvSpPr>
        <p:spPr>
          <a:xfrm>
            <a:off x="5241005" y="1725539"/>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 name="Oval 8">
            <a:extLst>
              <a:ext uri="{FF2B5EF4-FFF2-40B4-BE49-F238E27FC236}">
                <a16:creationId xmlns:a16="http://schemas.microsoft.com/office/drawing/2014/main" id="{0C3B6FF5-D050-BC4B-8487-CF804E3D1EA4}"/>
              </a:ext>
            </a:extLst>
          </p:cNvPr>
          <p:cNvSpPr/>
          <p:nvPr/>
        </p:nvSpPr>
        <p:spPr>
          <a:xfrm>
            <a:off x="6111121" y="1716652"/>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 name="Oval 9">
            <a:extLst>
              <a:ext uri="{FF2B5EF4-FFF2-40B4-BE49-F238E27FC236}">
                <a16:creationId xmlns:a16="http://schemas.microsoft.com/office/drawing/2014/main" id="{3DC19EE9-4CF8-904A-87BC-BB800D4B0D97}"/>
              </a:ext>
            </a:extLst>
          </p:cNvPr>
          <p:cNvSpPr/>
          <p:nvPr/>
        </p:nvSpPr>
        <p:spPr>
          <a:xfrm>
            <a:off x="7117849" y="1725539"/>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Oval 10">
            <a:extLst>
              <a:ext uri="{FF2B5EF4-FFF2-40B4-BE49-F238E27FC236}">
                <a16:creationId xmlns:a16="http://schemas.microsoft.com/office/drawing/2014/main" id="{E1931708-E5E5-B04E-9AAF-A8B45D259F41}"/>
              </a:ext>
            </a:extLst>
          </p:cNvPr>
          <p:cNvSpPr/>
          <p:nvPr/>
        </p:nvSpPr>
        <p:spPr>
          <a:xfrm>
            <a:off x="8184052" y="1753031"/>
            <a:ext cx="327804" cy="3278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Oval 11">
            <a:extLst>
              <a:ext uri="{FF2B5EF4-FFF2-40B4-BE49-F238E27FC236}">
                <a16:creationId xmlns:a16="http://schemas.microsoft.com/office/drawing/2014/main" id="{75770601-F222-634C-87E9-D56F4E5681AE}"/>
              </a:ext>
            </a:extLst>
          </p:cNvPr>
          <p:cNvSpPr/>
          <p:nvPr/>
        </p:nvSpPr>
        <p:spPr>
          <a:xfrm>
            <a:off x="3469844" y="2490621"/>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Oval 12">
            <a:extLst>
              <a:ext uri="{FF2B5EF4-FFF2-40B4-BE49-F238E27FC236}">
                <a16:creationId xmlns:a16="http://schemas.microsoft.com/office/drawing/2014/main" id="{56B2F5DC-62F3-9441-BEEF-7C95952113BC}"/>
              </a:ext>
            </a:extLst>
          </p:cNvPr>
          <p:cNvSpPr/>
          <p:nvPr/>
        </p:nvSpPr>
        <p:spPr>
          <a:xfrm>
            <a:off x="4349151" y="2490621"/>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Oval 13">
            <a:extLst>
              <a:ext uri="{FF2B5EF4-FFF2-40B4-BE49-F238E27FC236}">
                <a16:creationId xmlns:a16="http://schemas.microsoft.com/office/drawing/2014/main" id="{408553A4-98AE-DD46-A7D6-E2EBD3EA1A65}"/>
              </a:ext>
            </a:extLst>
          </p:cNvPr>
          <p:cNvSpPr/>
          <p:nvPr/>
        </p:nvSpPr>
        <p:spPr>
          <a:xfrm>
            <a:off x="5216055" y="2500803"/>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Oval 14">
            <a:extLst>
              <a:ext uri="{FF2B5EF4-FFF2-40B4-BE49-F238E27FC236}">
                <a16:creationId xmlns:a16="http://schemas.microsoft.com/office/drawing/2014/main" id="{0A2B4CA8-13A8-2343-BF93-8C9A714ED22A}"/>
              </a:ext>
            </a:extLst>
          </p:cNvPr>
          <p:cNvSpPr/>
          <p:nvPr/>
        </p:nvSpPr>
        <p:spPr>
          <a:xfrm>
            <a:off x="7120343" y="2535101"/>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Oval 15">
            <a:extLst>
              <a:ext uri="{FF2B5EF4-FFF2-40B4-BE49-F238E27FC236}">
                <a16:creationId xmlns:a16="http://schemas.microsoft.com/office/drawing/2014/main" id="{97682FF9-F6D9-6849-9D93-EDFB4E56744F}"/>
              </a:ext>
            </a:extLst>
          </p:cNvPr>
          <p:cNvSpPr/>
          <p:nvPr/>
        </p:nvSpPr>
        <p:spPr>
          <a:xfrm>
            <a:off x="6113389" y="2491176"/>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Oval 16">
            <a:extLst>
              <a:ext uri="{FF2B5EF4-FFF2-40B4-BE49-F238E27FC236}">
                <a16:creationId xmlns:a16="http://schemas.microsoft.com/office/drawing/2014/main" id="{B2E76B94-E4C1-D343-AE1A-02062A144DAA}"/>
              </a:ext>
            </a:extLst>
          </p:cNvPr>
          <p:cNvSpPr/>
          <p:nvPr/>
        </p:nvSpPr>
        <p:spPr>
          <a:xfrm>
            <a:off x="9458609" y="1745766"/>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Oval 17">
            <a:extLst>
              <a:ext uri="{FF2B5EF4-FFF2-40B4-BE49-F238E27FC236}">
                <a16:creationId xmlns:a16="http://schemas.microsoft.com/office/drawing/2014/main" id="{18279536-3155-9C4C-9CD4-D21A5303BA43}"/>
              </a:ext>
            </a:extLst>
          </p:cNvPr>
          <p:cNvSpPr/>
          <p:nvPr/>
        </p:nvSpPr>
        <p:spPr>
          <a:xfrm>
            <a:off x="3469844" y="3279094"/>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9" name="Oval 18">
            <a:extLst>
              <a:ext uri="{FF2B5EF4-FFF2-40B4-BE49-F238E27FC236}">
                <a16:creationId xmlns:a16="http://schemas.microsoft.com/office/drawing/2014/main" id="{3F9B5E59-B93D-EB4E-814E-A9A311389BC3}"/>
              </a:ext>
            </a:extLst>
          </p:cNvPr>
          <p:cNvSpPr/>
          <p:nvPr/>
        </p:nvSpPr>
        <p:spPr>
          <a:xfrm>
            <a:off x="4366370" y="3275879"/>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0" name="Oval 19">
            <a:extLst>
              <a:ext uri="{FF2B5EF4-FFF2-40B4-BE49-F238E27FC236}">
                <a16:creationId xmlns:a16="http://schemas.microsoft.com/office/drawing/2014/main" id="{0BAABBFF-8DB8-AE40-BDB9-7A34966A0D92}"/>
              </a:ext>
            </a:extLst>
          </p:cNvPr>
          <p:cNvSpPr/>
          <p:nvPr/>
        </p:nvSpPr>
        <p:spPr>
          <a:xfrm>
            <a:off x="5228458" y="3265098"/>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1" name="Oval 20">
            <a:extLst>
              <a:ext uri="{FF2B5EF4-FFF2-40B4-BE49-F238E27FC236}">
                <a16:creationId xmlns:a16="http://schemas.microsoft.com/office/drawing/2014/main" id="{4323115E-7FC0-B347-8E01-5D3ACEE579D3}"/>
              </a:ext>
            </a:extLst>
          </p:cNvPr>
          <p:cNvSpPr/>
          <p:nvPr/>
        </p:nvSpPr>
        <p:spPr>
          <a:xfrm>
            <a:off x="6106085" y="3286827"/>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2" name="Oval 21">
            <a:extLst>
              <a:ext uri="{FF2B5EF4-FFF2-40B4-BE49-F238E27FC236}">
                <a16:creationId xmlns:a16="http://schemas.microsoft.com/office/drawing/2014/main" id="{6F285DC8-DD49-A44B-84B7-ED27CE2E9520}"/>
              </a:ext>
            </a:extLst>
          </p:cNvPr>
          <p:cNvSpPr/>
          <p:nvPr/>
        </p:nvSpPr>
        <p:spPr>
          <a:xfrm>
            <a:off x="7120343" y="3303597"/>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Oval 22">
            <a:extLst>
              <a:ext uri="{FF2B5EF4-FFF2-40B4-BE49-F238E27FC236}">
                <a16:creationId xmlns:a16="http://schemas.microsoft.com/office/drawing/2014/main" id="{DA8D8274-32A1-904B-9107-352BEDC6DEFC}"/>
              </a:ext>
            </a:extLst>
          </p:cNvPr>
          <p:cNvSpPr/>
          <p:nvPr/>
        </p:nvSpPr>
        <p:spPr>
          <a:xfrm>
            <a:off x="9461521" y="2490621"/>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a:extLst>
              <a:ext uri="{FF2B5EF4-FFF2-40B4-BE49-F238E27FC236}">
                <a16:creationId xmlns:a16="http://schemas.microsoft.com/office/drawing/2014/main" id="{2600C0FD-F571-2E41-9B16-653590C8973A}"/>
              </a:ext>
            </a:extLst>
          </p:cNvPr>
          <p:cNvSpPr/>
          <p:nvPr/>
        </p:nvSpPr>
        <p:spPr>
          <a:xfrm>
            <a:off x="3474598" y="3913980"/>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a:extLst>
              <a:ext uri="{FF2B5EF4-FFF2-40B4-BE49-F238E27FC236}">
                <a16:creationId xmlns:a16="http://schemas.microsoft.com/office/drawing/2014/main" id="{EFFACF05-AF63-A647-BD76-97C193D41F19}"/>
              </a:ext>
            </a:extLst>
          </p:cNvPr>
          <p:cNvSpPr/>
          <p:nvPr/>
        </p:nvSpPr>
        <p:spPr>
          <a:xfrm>
            <a:off x="4366370" y="3907808"/>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a:extLst>
              <a:ext uri="{FF2B5EF4-FFF2-40B4-BE49-F238E27FC236}">
                <a16:creationId xmlns:a16="http://schemas.microsoft.com/office/drawing/2014/main" id="{38B0559D-CEBE-F340-BF95-49095B368A56}"/>
              </a:ext>
            </a:extLst>
          </p:cNvPr>
          <p:cNvSpPr/>
          <p:nvPr/>
        </p:nvSpPr>
        <p:spPr>
          <a:xfrm>
            <a:off x="5225142" y="4017879"/>
            <a:ext cx="327804" cy="3278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7" name="Oval 26">
            <a:extLst>
              <a:ext uri="{FF2B5EF4-FFF2-40B4-BE49-F238E27FC236}">
                <a16:creationId xmlns:a16="http://schemas.microsoft.com/office/drawing/2014/main" id="{1DD8583E-AD30-AF42-888F-C67F6CA35352}"/>
              </a:ext>
            </a:extLst>
          </p:cNvPr>
          <p:cNvSpPr/>
          <p:nvPr/>
        </p:nvSpPr>
        <p:spPr>
          <a:xfrm>
            <a:off x="8196165" y="2503377"/>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Oval 27">
            <a:extLst>
              <a:ext uri="{FF2B5EF4-FFF2-40B4-BE49-F238E27FC236}">
                <a16:creationId xmlns:a16="http://schemas.microsoft.com/office/drawing/2014/main" id="{E7571707-8A41-2E40-8096-8AB67E48BA4E}"/>
              </a:ext>
            </a:extLst>
          </p:cNvPr>
          <p:cNvSpPr/>
          <p:nvPr/>
        </p:nvSpPr>
        <p:spPr>
          <a:xfrm>
            <a:off x="8208981" y="3328979"/>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a:extLst>
              <a:ext uri="{FF2B5EF4-FFF2-40B4-BE49-F238E27FC236}">
                <a16:creationId xmlns:a16="http://schemas.microsoft.com/office/drawing/2014/main" id="{5D674FBE-51A0-F647-A663-2DF9432CEB02}"/>
              </a:ext>
            </a:extLst>
          </p:cNvPr>
          <p:cNvSpPr/>
          <p:nvPr/>
        </p:nvSpPr>
        <p:spPr>
          <a:xfrm>
            <a:off x="9461521" y="3286827"/>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a:extLst>
              <a:ext uri="{FF2B5EF4-FFF2-40B4-BE49-F238E27FC236}">
                <a16:creationId xmlns:a16="http://schemas.microsoft.com/office/drawing/2014/main" id="{A7058F5D-3673-AA4D-9D6A-3AA7A8B2A487}"/>
              </a:ext>
            </a:extLst>
          </p:cNvPr>
          <p:cNvSpPr/>
          <p:nvPr/>
        </p:nvSpPr>
        <p:spPr>
          <a:xfrm>
            <a:off x="6113389" y="4019813"/>
            <a:ext cx="327804" cy="3278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a:extLst>
              <a:ext uri="{FF2B5EF4-FFF2-40B4-BE49-F238E27FC236}">
                <a16:creationId xmlns:a16="http://schemas.microsoft.com/office/drawing/2014/main" id="{5949AB33-0C30-904E-8C13-1287DFA88894}"/>
              </a:ext>
            </a:extLst>
          </p:cNvPr>
          <p:cNvSpPr/>
          <p:nvPr/>
        </p:nvSpPr>
        <p:spPr>
          <a:xfrm>
            <a:off x="7116751" y="4018940"/>
            <a:ext cx="327804" cy="3278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2" name="Oval 31">
            <a:extLst>
              <a:ext uri="{FF2B5EF4-FFF2-40B4-BE49-F238E27FC236}">
                <a16:creationId xmlns:a16="http://schemas.microsoft.com/office/drawing/2014/main" id="{B57E9D0B-B841-FD48-A39A-9023DF740FB2}"/>
              </a:ext>
            </a:extLst>
          </p:cNvPr>
          <p:cNvSpPr/>
          <p:nvPr/>
        </p:nvSpPr>
        <p:spPr>
          <a:xfrm>
            <a:off x="8184052" y="3996636"/>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a:extLst>
              <a:ext uri="{FF2B5EF4-FFF2-40B4-BE49-F238E27FC236}">
                <a16:creationId xmlns:a16="http://schemas.microsoft.com/office/drawing/2014/main" id="{E7AB952B-5691-E647-AC97-CBD5D28DFD4F}"/>
              </a:ext>
            </a:extLst>
          </p:cNvPr>
          <p:cNvSpPr/>
          <p:nvPr/>
        </p:nvSpPr>
        <p:spPr>
          <a:xfrm>
            <a:off x="9458609" y="3985477"/>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a:extLst>
              <a:ext uri="{FF2B5EF4-FFF2-40B4-BE49-F238E27FC236}">
                <a16:creationId xmlns:a16="http://schemas.microsoft.com/office/drawing/2014/main" id="{C6BA9992-AA93-5545-BCD6-77FDA7FAA9E3}"/>
              </a:ext>
            </a:extLst>
          </p:cNvPr>
          <p:cNvSpPr/>
          <p:nvPr/>
        </p:nvSpPr>
        <p:spPr>
          <a:xfrm>
            <a:off x="3478621" y="4715844"/>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Oval 34">
            <a:extLst>
              <a:ext uri="{FF2B5EF4-FFF2-40B4-BE49-F238E27FC236}">
                <a16:creationId xmlns:a16="http://schemas.microsoft.com/office/drawing/2014/main" id="{1DE8F3A4-D7A8-1B4E-83DA-FD670D2DDB3F}"/>
              </a:ext>
            </a:extLst>
          </p:cNvPr>
          <p:cNvSpPr/>
          <p:nvPr/>
        </p:nvSpPr>
        <p:spPr>
          <a:xfrm>
            <a:off x="3451264" y="5367389"/>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6" name="Oval 35">
            <a:extLst>
              <a:ext uri="{FF2B5EF4-FFF2-40B4-BE49-F238E27FC236}">
                <a16:creationId xmlns:a16="http://schemas.microsoft.com/office/drawing/2014/main" id="{668FE8A9-4E7F-AE4E-A2EA-9D5DFA0F4C65}"/>
              </a:ext>
            </a:extLst>
          </p:cNvPr>
          <p:cNvSpPr/>
          <p:nvPr/>
        </p:nvSpPr>
        <p:spPr>
          <a:xfrm>
            <a:off x="4340839" y="4706043"/>
            <a:ext cx="327804" cy="327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7" name="Oval 36">
            <a:extLst>
              <a:ext uri="{FF2B5EF4-FFF2-40B4-BE49-F238E27FC236}">
                <a16:creationId xmlns:a16="http://schemas.microsoft.com/office/drawing/2014/main" id="{D99AE0F7-022F-F840-BE0D-32738C602CEE}"/>
              </a:ext>
            </a:extLst>
          </p:cNvPr>
          <p:cNvSpPr/>
          <p:nvPr/>
        </p:nvSpPr>
        <p:spPr>
          <a:xfrm>
            <a:off x="4349151" y="5376654"/>
            <a:ext cx="327804" cy="3278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8" name="Oval 37">
            <a:extLst>
              <a:ext uri="{FF2B5EF4-FFF2-40B4-BE49-F238E27FC236}">
                <a16:creationId xmlns:a16="http://schemas.microsoft.com/office/drawing/2014/main" id="{C5A8EB14-433D-CB4C-89BE-B2F0B5BC01CB}"/>
              </a:ext>
            </a:extLst>
          </p:cNvPr>
          <p:cNvSpPr/>
          <p:nvPr/>
        </p:nvSpPr>
        <p:spPr>
          <a:xfrm>
            <a:off x="5239310" y="4706043"/>
            <a:ext cx="327804" cy="3278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9" name="Oval 38">
            <a:extLst>
              <a:ext uri="{FF2B5EF4-FFF2-40B4-BE49-F238E27FC236}">
                <a16:creationId xmlns:a16="http://schemas.microsoft.com/office/drawing/2014/main" id="{5290876F-960B-3347-975C-08FFB80403BE}"/>
              </a:ext>
            </a:extLst>
          </p:cNvPr>
          <p:cNvSpPr/>
          <p:nvPr/>
        </p:nvSpPr>
        <p:spPr>
          <a:xfrm>
            <a:off x="5251181" y="5390972"/>
            <a:ext cx="327804" cy="3278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0" name="Oval 39">
            <a:extLst>
              <a:ext uri="{FF2B5EF4-FFF2-40B4-BE49-F238E27FC236}">
                <a16:creationId xmlns:a16="http://schemas.microsoft.com/office/drawing/2014/main" id="{48026D38-734E-EB4D-BB43-1F847E20F761}"/>
              </a:ext>
            </a:extLst>
          </p:cNvPr>
          <p:cNvSpPr/>
          <p:nvPr/>
        </p:nvSpPr>
        <p:spPr>
          <a:xfrm>
            <a:off x="6129470" y="4715844"/>
            <a:ext cx="327804" cy="3278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1" name="Oval 40">
            <a:extLst>
              <a:ext uri="{FF2B5EF4-FFF2-40B4-BE49-F238E27FC236}">
                <a16:creationId xmlns:a16="http://schemas.microsoft.com/office/drawing/2014/main" id="{333B360A-7649-7F4A-9FD8-CCE2B36A9D69}"/>
              </a:ext>
            </a:extLst>
          </p:cNvPr>
          <p:cNvSpPr/>
          <p:nvPr/>
        </p:nvSpPr>
        <p:spPr>
          <a:xfrm>
            <a:off x="6161744" y="5373772"/>
            <a:ext cx="327804" cy="3278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2" name="Oval 41">
            <a:extLst>
              <a:ext uri="{FF2B5EF4-FFF2-40B4-BE49-F238E27FC236}">
                <a16:creationId xmlns:a16="http://schemas.microsoft.com/office/drawing/2014/main" id="{766813A6-9F33-C244-A167-9F312D11FB1E}"/>
              </a:ext>
            </a:extLst>
          </p:cNvPr>
          <p:cNvSpPr/>
          <p:nvPr/>
        </p:nvSpPr>
        <p:spPr>
          <a:xfrm>
            <a:off x="7112369" y="4716476"/>
            <a:ext cx="327804" cy="3278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3" name="Oval 42">
            <a:extLst>
              <a:ext uri="{FF2B5EF4-FFF2-40B4-BE49-F238E27FC236}">
                <a16:creationId xmlns:a16="http://schemas.microsoft.com/office/drawing/2014/main" id="{671F7A40-46AD-1C46-AA53-B5D3FE253B00}"/>
              </a:ext>
            </a:extLst>
          </p:cNvPr>
          <p:cNvSpPr/>
          <p:nvPr/>
        </p:nvSpPr>
        <p:spPr>
          <a:xfrm>
            <a:off x="7143573" y="5361658"/>
            <a:ext cx="327804" cy="3278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4" name="Oval 43">
            <a:extLst>
              <a:ext uri="{FF2B5EF4-FFF2-40B4-BE49-F238E27FC236}">
                <a16:creationId xmlns:a16="http://schemas.microsoft.com/office/drawing/2014/main" id="{34DCE879-E2DD-0947-AADC-24DF44AA35AC}"/>
              </a:ext>
            </a:extLst>
          </p:cNvPr>
          <p:cNvSpPr/>
          <p:nvPr/>
        </p:nvSpPr>
        <p:spPr>
          <a:xfrm>
            <a:off x="8188796" y="4692322"/>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5" name="Oval 44">
            <a:extLst>
              <a:ext uri="{FF2B5EF4-FFF2-40B4-BE49-F238E27FC236}">
                <a16:creationId xmlns:a16="http://schemas.microsoft.com/office/drawing/2014/main" id="{0C467EBA-302F-1149-A7EA-0E3DC0C2DD59}"/>
              </a:ext>
            </a:extLst>
          </p:cNvPr>
          <p:cNvSpPr/>
          <p:nvPr/>
        </p:nvSpPr>
        <p:spPr>
          <a:xfrm>
            <a:off x="8188279" y="5390972"/>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6" name="Oval 45">
            <a:extLst>
              <a:ext uri="{FF2B5EF4-FFF2-40B4-BE49-F238E27FC236}">
                <a16:creationId xmlns:a16="http://schemas.microsoft.com/office/drawing/2014/main" id="{7FBA58C2-784B-044C-837C-A25E5B352315}"/>
              </a:ext>
            </a:extLst>
          </p:cNvPr>
          <p:cNvSpPr/>
          <p:nvPr/>
        </p:nvSpPr>
        <p:spPr>
          <a:xfrm>
            <a:off x="9458609" y="4692322"/>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7" name="Oval 46">
            <a:extLst>
              <a:ext uri="{FF2B5EF4-FFF2-40B4-BE49-F238E27FC236}">
                <a16:creationId xmlns:a16="http://schemas.microsoft.com/office/drawing/2014/main" id="{1C52D8CD-4274-3243-BA34-987158AD306C}"/>
              </a:ext>
            </a:extLst>
          </p:cNvPr>
          <p:cNvSpPr/>
          <p:nvPr/>
        </p:nvSpPr>
        <p:spPr>
          <a:xfrm>
            <a:off x="9461521" y="5390972"/>
            <a:ext cx="327804" cy="32780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8" name="Oval 47">
            <a:extLst>
              <a:ext uri="{FF2B5EF4-FFF2-40B4-BE49-F238E27FC236}">
                <a16:creationId xmlns:a16="http://schemas.microsoft.com/office/drawing/2014/main" id="{F3CF36D2-283D-DA49-A10D-0B5B9598A10B}"/>
              </a:ext>
            </a:extLst>
          </p:cNvPr>
          <p:cNvSpPr/>
          <p:nvPr/>
        </p:nvSpPr>
        <p:spPr>
          <a:xfrm>
            <a:off x="10568892" y="1095454"/>
            <a:ext cx="222787" cy="25256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9" name="Oval 48">
            <a:extLst>
              <a:ext uri="{FF2B5EF4-FFF2-40B4-BE49-F238E27FC236}">
                <a16:creationId xmlns:a16="http://schemas.microsoft.com/office/drawing/2014/main" id="{12C05D6A-B96D-B048-B47F-14AF12DC9B5C}"/>
              </a:ext>
            </a:extLst>
          </p:cNvPr>
          <p:cNvSpPr/>
          <p:nvPr/>
        </p:nvSpPr>
        <p:spPr>
          <a:xfrm>
            <a:off x="10568892" y="1601252"/>
            <a:ext cx="222787" cy="25256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0" name="Oval 49">
            <a:extLst>
              <a:ext uri="{FF2B5EF4-FFF2-40B4-BE49-F238E27FC236}">
                <a16:creationId xmlns:a16="http://schemas.microsoft.com/office/drawing/2014/main" id="{EE282BEC-EE5F-4844-B752-3C55CCB8C74D}"/>
              </a:ext>
            </a:extLst>
          </p:cNvPr>
          <p:cNvSpPr/>
          <p:nvPr/>
        </p:nvSpPr>
        <p:spPr>
          <a:xfrm>
            <a:off x="10568892" y="2736136"/>
            <a:ext cx="222787" cy="252569"/>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extBox 3">
            <a:extLst>
              <a:ext uri="{FF2B5EF4-FFF2-40B4-BE49-F238E27FC236}">
                <a16:creationId xmlns:a16="http://schemas.microsoft.com/office/drawing/2014/main" id="{C6452737-B89D-CC45-8504-8E435AD849CD}"/>
              </a:ext>
            </a:extLst>
          </p:cNvPr>
          <p:cNvSpPr txBox="1"/>
          <p:nvPr/>
        </p:nvSpPr>
        <p:spPr>
          <a:xfrm>
            <a:off x="10568892" y="549949"/>
            <a:ext cx="1344396" cy="369332"/>
          </a:xfrm>
          <a:prstGeom prst="rect">
            <a:avLst/>
          </a:prstGeom>
          <a:noFill/>
        </p:spPr>
        <p:txBody>
          <a:bodyPr wrap="square" rtlCol="0">
            <a:spAutoFit/>
          </a:bodyPr>
          <a:lstStyle/>
          <a:p>
            <a:r>
              <a:rPr lang="en-US" u="sng" dirty="0"/>
              <a:t>Legend</a:t>
            </a:r>
          </a:p>
        </p:txBody>
      </p:sp>
      <p:sp>
        <p:nvSpPr>
          <p:cNvPr id="51" name="TextBox 50">
            <a:extLst>
              <a:ext uri="{FF2B5EF4-FFF2-40B4-BE49-F238E27FC236}">
                <a16:creationId xmlns:a16="http://schemas.microsoft.com/office/drawing/2014/main" id="{9880D984-3FF8-B648-8250-42266AB26F7D}"/>
              </a:ext>
            </a:extLst>
          </p:cNvPr>
          <p:cNvSpPr txBox="1"/>
          <p:nvPr/>
        </p:nvSpPr>
        <p:spPr>
          <a:xfrm>
            <a:off x="10791679" y="1089401"/>
            <a:ext cx="1344396" cy="276999"/>
          </a:xfrm>
          <a:prstGeom prst="rect">
            <a:avLst/>
          </a:prstGeom>
          <a:noFill/>
        </p:spPr>
        <p:txBody>
          <a:bodyPr wrap="square" rtlCol="0">
            <a:spAutoFit/>
          </a:bodyPr>
          <a:lstStyle/>
          <a:p>
            <a:r>
              <a:rPr lang="en-US" sz="1200" dirty="0"/>
              <a:t>Complete (100%)</a:t>
            </a:r>
          </a:p>
        </p:txBody>
      </p:sp>
      <p:sp>
        <p:nvSpPr>
          <p:cNvPr id="52" name="TextBox 51">
            <a:extLst>
              <a:ext uri="{FF2B5EF4-FFF2-40B4-BE49-F238E27FC236}">
                <a16:creationId xmlns:a16="http://schemas.microsoft.com/office/drawing/2014/main" id="{86B228D6-614E-914D-AFA3-3CF2E7B25484}"/>
              </a:ext>
            </a:extLst>
          </p:cNvPr>
          <p:cNvSpPr txBox="1"/>
          <p:nvPr/>
        </p:nvSpPr>
        <p:spPr>
          <a:xfrm>
            <a:off x="10813602" y="1524196"/>
            <a:ext cx="1344396" cy="461665"/>
          </a:xfrm>
          <a:prstGeom prst="rect">
            <a:avLst/>
          </a:prstGeom>
          <a:noFill/>
        </p:spPr>
        <p:txBody>
          <a:bodyPr wrap="square" rtlCol="0">
            <a:spAutoFit/>
          </a:bodyPr>
          <a:lstStyle/>
          <a:p>
            <a:r>
              <a:rPr lang="en-US" sz="1200" dirty="0"/>
              <a:t>Partially Complete (+50%)</a:t>
            </a:r>
          </a:p>
        </p:txBody>
      </p:sp>
      <p:sp>
        <p:nvSpPr>
          <p:cNvPr id="53" name="TextBox 52">
            <a:extLst>
              <a:ext uri="{FF2B5EF4-FFF2-40B4-BE49-F238E27FC236}">
                <a16:creationId xmlns:a16="http://schemas.microsoft.com/office/drawing/2014/main" id="{83D6E6EC-628D-4E43-9B35-FA4CA5C70263}"/>
              </a:ext>
            </a:extLst>
          </p:cNvPr>
          <p:cNvSpPr txBox="1"/>
          <p:nvPr/>
        </p:nvSpPr>
        <p:spPr>
          <a:xfrm>
            <a:off x="10821678" y="2668195"/>
            <a:ext cx="1344396" cy="461665"/>
          </a:xfrm>
          <a:prstGeom prst="rect">
            <a:avLst/>
          </a:prstGeom>
          <a:noFill/>
        </p:spPr>
        <p:txBody>
          <a:bodyPr wrap="square" rtlCol="0">
            <a:spAutoFit/>
          </a:bodyPr>
          <a:lstStyle/>
          <a:p>
            <a:r>
              <a:rPr lang="en-US" sz="1200" dirty="0"/>
              <a:t>Not Complete (0%)</a:t>
            </a:r>
          </a:p>
        </p:txBody>
      </p:sp>
      <p:sp>
        <p:nvSpPr>
          <p:cNvPr id="54" name="Oval 53">
            <a:extLst>
              <a:ext uri="{FF2B5EF4-FFF2-40B4-BE49-F238E27FC236}">
                <a16:creationId xmlns:a16="http://schemas.microsoft.com/office/drawing/2014/main" id="{B81348B8-A664-0D48-9B67-62D3DAF04E31}"/>
              </a:ext>
            </a:extLst>
          </p:cNvPr>
          <p:cNvSpPr/>
          <p:nvPr/>
        </p:nvSpPr>
        <p:spPr>
          <a:xfrm>
            <a:off x="10568892" y="2230338"/>
            <a:ext cx="222787" cy="25256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5" name="TextBox 54">
            <a:extLst>
              <a:ext uri="{FF2B5EF4-FFF2-40B4-BE49-F238E27FC236}">
                <a16:creationId xmlns:a16="http://schemas.microsoft.com/office/drawing/2014/main" id="{FBD6B635-2AFC-3E47-B63A-5777B21F26B1}"/>
              </a:ext>
            </a:extLst>
          </p:cNvPr>
          <p:cNvSpPr txBox="1"/>
          <p:nvPr/>
        </p:nvSpPr>
        <p:spPr>
          <a:xfrm>
            <a:off x="10803586" y="2096195"/>
            <a:ext cx="1344396" cy="461665"/>
          </a:xfrm>
          <a:prstGeom prst="rect">
            <a:avLst/>
          </a:prstGeom>
          <a:noFill/>
        </p:spPr>
        <p:txBody>
          <a:bodyPr wrap="square" rtlCol="0">
            <a:spAutoFit/>
          </a:bodyPr>
          <a:lstStyle/>
          <a:p>
            <a:r>
              <a:rPr lang="en-US" sz="1200" dirty="0"/>
              <a:t>Partially Complete (+75%)</a:t>
            </a:r>
          </a:p>
        </p:txBody>
      </p:sp>
    </p:spTree>
    <p:extLst>
      <p:ext uri="{BB962C8B-B14F-4D97-AF65-F5344CB8AC3E}">
        <p14:creationId xmlns:p14="http://schemas.microsoft.com/office/powerpoint/2010/main" val="502752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1D89A-79F1-A748-B881-D047ACE43958}"/>
              </a:ext>
            </a:extLst>
          </p:cNvPr>
          <p:cNvSpPr>
            <a:spLocks noGrp="1"/>
          </p:cNvSpPr>
          <p:nvPr>
            <p:ph type="title"/>
          </p:nvPr>
        </p:nvSpPr>
        <p:spPr>
          <a:xfrm>
            <a:off x="406400" y="138111"/>
            <a:ext cx="10515600" cy="879475"/>
          </a:xfrm>
        </p:spPr>
        <p:txBody>
          <a:bodyPr/>
          <a:lstStyle/>
          <a:p>
            <a:r>
              <a:rPr lang="en-US" dirty="0">
                <a:solidFill>
                  <a:srgbClr val="002060"/>
                </a:solidFill>
              </a:rPr>
              <a:t>Food Insecurity Terminology Build</a:t>
            </a:r>
          </a:p>
        </p:txBody>
      </p:sp>
      <p:sp>
        <p:nvSpPr>
          <p:cNvPr id="4" name="Slide Number Placeholder 3">
            <a:extLst>
              <a:ext uri="{FF2B5EF4-FFF2-40B4-BE49-F238E27FC236}">
                <a16:creationId xmlns:a16="http://schemas.microsoft.com/office/drawing/2014/main" id="{D93EFDDC-C70F-E94E-861C-3B7C397F8719}"/>
              </a:ext>
            </a:extLst>
          </p:cNvPr>
          <p:cNvSpPr>
            <a:spLocks noGrp="1"/>
          </p:cNvSpPr>
          <p:nvPr>
            <p:ph type="sldNum" sz="quarter" idx="12"/>
          </p:nvPr>
        </p:nvSpPr>
        <p:spPr/>
        <p:txBody>
          <a:bodyPr/>
          <a:lstStyle/>
          <a:p>
            <a:fld id="{77F48ACF-47AF-4B3F-9B94-01BB57938B9A}" type="slidenum">
              <a:rPr lang="en-US" smtClean="0">
                <a:solidFill>
                  <a:prstClr val="black">
                    <a:tint val="75000"/>
                  </a:prstClr>
                </a:solidFill>
              </a:rPr>
              <a:pPr/>
              <a:t>22</a:t>
            </a:fld>
            <a:endParaRPr lang="en-US" dirty="0">
              <a:solidFill>
                <a:prstClr val="black">
                  <a:tint val="75000"/>
                </a:prstClr>
              </a:solidFill>
            </a:endParaRPr>
          </a:p>
        </p:txBody>
      </p:sp>
      <p:pic>
        <p:nvPicPr>
          <p:cNvPr id="5" name="Google Shape;161;p29">
            <a:extLst>
              <a:ext uri="{FF2B5EF4-FFF2-40B4-BE49-F238E27FC236}">
                <a16:creationId xmlns:a16="http://schemas.microsoft.com/office/drawing/2014/main" id="{15E6492A-88D0-954A-B3AD-45443B9F91AC}"/>
              </a:ext>
            </a:extLst>
          </p:cNvPr>
          <p:cNvPicPr preferRelativeResize="0"/>
          <p:nvPr/>
        </p:nvPicPr>
        <p:blipFill>
          <a:blip r:embed="rId2">
            <a:alphaModFix/>
          </a:blip>
          <a:stretch>
            <a:fillRect/>
          </a:stretch>
        </p:blipFill>
        <p:spPr>
          <a:xfrm>
            <a:off x="2952443" y="1379395"/>
            <a:ext cx="5747057" cy="4840574"/>
          </a:xfrm>
          <a:prstGeom prst="rect">
            <a:avLst/>
          </a:prstGeom>
          <a:noFill/>
          <a:ln>
            <a:noFill/>
          </a:ln>
        </p:spPr>
      </p:pic>
      <p:sp>
        <p:nvSpPr>
          <p:cNvPr id="6" name="TextBox 5">
            <a:extLst>
              <a:ext uri="{FF2B5EF4-FFF2-40B4-BE49-F238E27FC236}">
                <a16:creationId xmlns:a16="http://schemas.microsoft.com/office/drawing/2014/main" id="{1137F5A6-759E-384A-A0E8-89C64099984F}"/>
              </a:ext>
            </a:extLst>
          </p:cNvPr>
          <p:cNvSpPr txBox="1"/>
          <p:nvPr/>
        </p:nvSpPr>
        <p:spPr>
          <a:xfrm>
            <a:off x="6159500" y="1539590"/>
            <a:ext cx="5397500" cy="646331"/>
          </a:xfrm>
          <a:prstGeom prst="rect">
            <a:avLst/>
          </a:prstGeom>
          <a:noFill/>
          <a:ln>
            <a:solidFill>
              <a:schemeClr val="bg2">
                <a:lumMod val="75000"/>
              </a:schemeClr>
            </a:solidFill>
          </a:ln>
        </p:spPr>
        <p:txBody>
          <a:bodyPr wrap="square" rtlCol="0">
            <a:spAutoFit/>
          </a:bodyPr>
          <a:lstStyle/>
          <a:p>
            <a:r>
              <a:rPr lang="en-US" sz="1200" dirty="0"/>
              <a:t>Q. Within the past 12months we worried whether our food would run out before we got money to buy more. </a:t>
            </a:r>
            <a:r>
              <a:rPr lang="en-US" sz="1200" b="1" dirty="0">
                <a:solidFill>
                  <a:srgbClr val="FF0000"/>
                </a:solidFill>
              </a:rPr>
              <a:t>LOINC 88122-7</a:t>
            </a:r>
          </a:p>
          <a:p>
            <a:r>
              <a:rPr lang="en-US" sz="1200" dirty="0"/>
              <a:t>A. Often true, Sometimes true, Never true, don’t know/refused. </a:t>
            </a:r>
            <a:r>
              <a:rPr lang="en-US" sz="1200" b="1" dirty="0">
                <a:solidFill>
                  <a:srgbClr val="FF0000"/>
                </a:solidFill>
              </a:rPr>
              <a:t>LOINC LL4730-9  </a:t>
            </a:r>
          </a:p>
        </p:txBody>
      </p:sp>
      <p:pic>
        <p:nvPicPr>
          <p:cNvPr id="7" name="Picture 6">
            <a:extLst>
              <a:ext uri="{FF2B5EF4-FFF2-40B4-BE49-F238E27FC236}">
                <a16:creationId xmlns:a16="http://schemas.microsoft.com/office/drawing/2014/main" id="{75983E83-650D-5C46-A78A-9444284F0370}"/>
              </a:ext>
            </a:extLst>
          </p:cNvPr>
          <p:cNvPicPr>
            <a:picLocks noChangeAspect="1"/>
          </p:cNvPicPr>
          <p:nvPr/>
        </p:nvPicPr>
        <p:blipFill rotWithShape="1">
          <a:blip r:embed="rId3">
            <a:extLst>
              <a:ext uri="{28A0092B-C50C-407E-A947-70E740481C1C}">
                <a14:useLocalDpi xmlns:a14="http://schemas.microsoft.com/office/drawing/2010/main"/>
              </a:ext>
            </a:extLst>
          </a:blip>
          <a:srcRect t="-7435" b="28820"/>
          <a:stretch/>
        </p:blipFill>
        <p:spPr>
          <a:xfrm>
            <a:off x="4799264" y="1127277"/>
            <a:ext cx="1498687" cy="413132"/>
          </a:xfrm>
          <a:prstGeom prst="rect">
            <a:avLst/>
          </a:prstGeom>
        </p:spPr>
      </p:pic>
      <p:pic>
        <p:nvPicPr>
          <p:cNvPr id="8" name="Picture 7">
            <a:extLst>
              <a:ext uri="{FF2B5EF4-FFF2-40B4-BE49-F238E27FC236}">
                <a16:creationId xmlns:a16="http://schemas.microsoft.com/office/drawing/2014/main" id="{34B48892-1A16-994E-AEF4-DF2DC5DBD89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205" b="49056"/>
          <a:stretch/>
        </p:blipFill>
        <p:spPr>
          <a:xfrm>
            <a:off x="5825971" y="2597416"/>
            <a:ext cx="2525090" cy="424727"/>
          </a:xfrm>
          <a:prstGeom prst="rect">
            <a:avLst/>
          </a:prstGeom>
        </p:spPr>
      </p:pic>
      <p:sp>
        <p:nvSpPr>
          <p:cNvPr id="9" name="TextBox 8">
            <a:extLst>
              <a:ext uri="{FF2B5EF4-FFF2-40B4-BE49-F238E27FC236}">
                <a16:creationId xmlns:a16="http://schemas.microsoft.com/office/drawing/2014/main" id="{DF047F50-083D-E24C-86BB-772E3D909A5B}"/>
              </a:ext>
            </a:extLst>
          </p:cNvPr>
          <p:cNvSpPr txBox="1"/>
          <p:nvPr/>
        </p:nvSpPr>
        <p:spPr>
          <a:xfrm>
            <a:off x="8404140" y="2586696"/>
            <a:ext cx="3448220" cy="646331"/>
          </a:xfrm>
          <a:prstGeom prst="rect">
            <a:avLst/>
          </a:prstGeom>
          <a:noFill/>
          <a:ln>
            <a:solidFill>
              <a:schemeClr val="bg2">
                <a:lumMod val="75000"/>
              </a:schemeClr>
            </a:solidFill>
          </a:ln>
        </p:spPr>
        <p:txBody>
          <a:bodyPr wrap="square" rtlCol="0">
            <a:spAutoFit/>
          </a:bodyPr>
          <a:lstStyle/>
          <a:p>
            <a:r>
              <a:rPr lang="en-US" sz="1200" dirty="0"/>
              <a:t>Food Insecurity Observation: Mild food insecurity, moderate food insecurity, severe food insecurity</a:t>
            </a:r>
          </a:p>
          <a:p>
            <a:r>
              <a:rPr lang="en-US" sz="1200" b="1" dirty="0">
                <a:solidFill>
                  <a:srgbClr val="FF0000"/>
                </a:solidFill>
              </a:rPr>
              <a:t>SNOMED 733423003</a:t>
            </a:r>
          </a:p>
        </p:txBody>
      </p:sp>
      <p:pic>
        <p:nvPicPr>
          <p:cNvPr id="10" name="Picture 9">
            <a:extLst>
              <a:ext uri="{FF2B5EF4-FFF2-40B4-BE49-F238E27FC236}">
                <a16:creationId xmlns:a16="http://schemas.microsoft.com/office/drawing/2014/main" id="{236B6E4E-9CA9-BE4C-986E-C1C47F355DE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481"/>
          <a:stretch/>
        </p:blipFill>
        <p:spPr>
          <a:xfrm>
            <a:off x="5168632" y="3136612"/>
            <a:ext cx="1981736" cy="584775"/>
          </a:xfrm>
          <a:prstGeom prst="rect">
            <a:avLst/>
          </a:prstGeom>
        </p:spPr>
      </p:pic>
      <p:sp>
        <p:nvSpPr>
          <p:cNvPr id="11" name="TextBox 10">
            <a:extLst>
              <a:ext uri="{FF2B5EF4-FFF2-40B4-BE49-F238E27FC236}">
                <a16:creationId xmlns:a16="http://schemas.microsoft.com/office/drawing/2014/main" id="{2986D477-0B17-FE48-B586-A1F4C07B9656}"/>
              </a:ext>
            </a:extLst>
          </p:cNvPr>
          <p:cNvSpPr txBox="1"/>
          <p:nvPr/>
        </p:nvSpPr>
        <p:spPr>
          <a:xfrm>
            <a:off x="8371037" y="3587433"/>
            <a:ext cx="3448220" cy="1015663"/>
          </a:xfrm>
          <a:prstGeom prst="rect">
            <a:avLst/>
          </a:prstGeom>
          <a:noFill/>
          <a:ln>
            <a:solidFill>
              <a:schemeClr val="bg2">
                <a:lumMod val="75000"/>
              </a:schemeClr>
            </a:solidFill>
          </a:ln>
        </p:spPr>
        <p:txBody>
          <a:bodyPr wrap="square" rtlCol="0">
            <a:spAutoFit/>
          </a:bodyPr>
          <a:lstStyle/>
          <a:p>
            <a:r>
              <a:rPr lang="en-US" sz="1200" dirty="0"/>
              <a:t>Food Insecurity Diagnosis: </a:t>
            </a:r>
            <a:r>
              <a:rPr lang="en-US" sz="1200" dirty="0">
                <a:solidFill>
                  <a:srgbClr val="FF0000"/>
                </a:solidFill>
              </a:rPr>
              <a:t>ICD-10  Z59.42</a:t>
            </a:r>
          </a:p>
          <a:p>
            <a:r>
              <a:rPr lang="en-US" sz="1200" dirty="0"/>
              <a:t>Mild food insecurity  </a:t>
            </a:r>
            <a:r>
              <a:rPr lang="en-US" sz="1200" dirty="0">
                <a:solidFill>
                  <a:srgbClr val="FF0000"/>
                </a:solidFill>
              </a:rPr>
              <a:t>Z59.421</a:t>
            </a:r>
          </a:p>
          <a:p>
            <a:r>
              <a:rPr lang="en-US" sz="1200" dirty="0"/>
              <a:t>Moderate food insecurity </a:t>
            </a:r>
            <a:r>
              <a:rPr lang="en-US" sz="1200" dirty="0">
                <a:solidFill>
                  <a:srgbClr val="FF0000"/>
                </a:solidFill>
              </a:rPr>
              <a:t>Z59.422</a:t>
            </a:r>
          </a:p>
          <a:p>
            <a:r>
              <a:rPr lang="en-US" sz="1200" dirty="0"/>
              <a:t>Severe food insecurity </a:t>
            </a:r>
            <a:r>
              <a:rPr lang="en-US" sz="1200" dirty="0">
                <a:solidFill>
                  <a:srgbClr val="FF0000"/>
                </a:solidFill>
              </a:rPr>
              <a:t>Z59.423</a:t>
            </a:r>
          </a:p>
          <a:p>
            <a:r>
              <a:rPr lang="en-US" sz="1200" dirty="0"/>
              <a:t>Food Insecurity, unspecified </a:t>
            </a:r>
            <a:r>
              <a:rPr lang="en-US" sz="1200" dirty="0">
                <a:solidFill>
                  <a:srgbClr val="FF0000"/>
                </a:solidFill>
              </a:rPr>
              <a:t>Z59.429</a:t>
            </a:r>
          </a:p>
        </p:txBody>
      </p:sp>
      <p:pic>
        <p:nvPicPr>
          <p:cNvPr id="12" name="Picture 11">
            <a:extLst>
              <a:ext uri="{FF2B5EF4-FFF2-40B4-BE49-F238E27FC236}">
                <a16:creationId xmlns:a16="http://schemas.microsoft.com/office/drawing/2014/main" id="{BDE70AAE-BB6A-9544-8C5E-56024C7BA954}"/>
              </a:ext>
            </a:extLst>
          </p:cNvPr>
          <p:cNvPicPr>
            <a:picLocks noChangeAspect="1"/>
          </p:cNvPicPr>
          <p:nvPr/>
        </p:nvPicPr>
        <p:blipFill rotWithShape="1">
          <a:blip r:embed="rId3">
            <a:extLst>
              <a:ext uri="{28A0092B-C50C-407E-A947-70E740481C1C}">
                <a14:useLocalDpi xmlns:a14="http://schemas.microsoft.com/office/drawing/2010/main"/>
              </a:ext>
            </a:extLst>
          </a:blip>
          <a:srcRect t="-7435" b="28820"/>
          <a:stretch/>
        </p:blipFill>
        <p:spPr>
          <a:xfrm>
            <a:off x="4914856" y="4865447"/>
            <a:ext cx="1498687" cy="413132"/>
          </a:xfrm>
          <a:prstGeom prst="rect">
            <a:avLst/>
          </a:prstGeom>
        </p:spPr>
      </p:pic>
      <p:sp>
        <p:nvSpPr>
          <p:cNvPr id="13" name="TextBox 12">
            <a:extLst>
              <a:ext uri="{FF2B5EF4-FFF2-40B4-BE49-F238E27FC236}">
                <a16:creationId xmlns:a16="http://schemas.microsoft.com/office/drawing/2014/main" id="{FE0F6907-DDAD-4046-BF28-5E3DF0123800}"/>
              </a:ext>
            </a:extLst>
          </p:cNvPr>
          <p:cNvSpPr txBox="1"/>
          <p:nvPr/>
        </p:nvSpPr>
        <p:spPr>
          <a:xfrm>
            <a:off x="6413543" y="5655298"/>
            <a:ext cx="3448220" cy="646331"/>
          </a:xfrm>
          <a:prstGeom prst="rect">
            <a:avLst/>
          </a:prstGeom>
          <a:noFill/>
          <a:ln>
            <a:solidFill>
              <a:schemeClr val="bg2">
                <a:lumMod val="75000"/>
              </a:schemeClr>
            </a:solidFill>
          </a:ln>
        </p:spPr>
        <p:txBody>
          <a:bodyPr wrap="square" rtlCol="0">
            <a:spAutoFit/>
          </a:bodyPr>
          <a:lstStyle/>
          <a:p>
            <a:r>
              <a:rPr lang="en-US" sz="1200" dirty="0"/>
              <a:t>Intervention for Food Insecurity </a:t>
            </a:r>
            <a:r>
              <a:rPr lang="en-US" sz="1200" dirty="0">
                <a:solidFill>
                  <a:srgbClr val="FF0000"/>
                </a:solidFill>
              </a:rPr>
              <a:t>LOINC TBD</a:t>
            </a:r>
          </a:p>
          <a:p>
            <a:r>
              <a:rPr lang="en-US" sz="1200" dirty="0"/>
              <a:t>Decrease in severity of food insecurity </a:t>
            </a:r>
            <a:r>
              <a:rPr lang="en-US" sz="1200" dirty="0">
                <a:solidFill>
                  <a:srgbClr val="FF0000"/>
                </a:solidFill>
              </a:rPr>
              <a:t>LOINC TBD</a:t>
            </a:r>
          </a:p>
          <a:p>
            <a:r>
              <a:rPr lang="en-US" sz="1200" dirty="0"/>
              <a:t>Decline in prevalence of food insecurity </a:t>
            </a:r>
            <a:r>
              <a:rPr lang="en-US" sz="1200" dirty="0">
                <a:solidFill>
                  <a:srgbClr val="FF0000"/>
                </a:solidFill>
              </a:rPr>
              <a:t>LOINC TBD</a:t>
            </a:r>
          </a:p>
        </p:txBody>
      </p:sp>
      <p:sp>
        <p:nvSpPr>
          <p:cNvPr id="14" name="TextBox 13">
            <a:extLst>
              <a:ext uri="{FF2B5EF4-FFF2-40B4-BE49-F238E27FC236}">
                <a16:creationId xmlns:a16="http://schemas.microsoft.com/office/drawing/2014/main" id="{C47F1508-F15F-924E-BF3D-CE11806BEBBE}"/>
              </a:ext>
            </a:extLst>
          </p:cNvPr>
          <p:cNvSpPr txBox="1"/>
          <p:nvPr/>
        </p:nvSpPr>
        <p:spPr>
          <a:xfrm>
            <a:off x="219587" y="1705324"/>
            <a:ext cx="3448220" cy="461665"/>
          </a:xfrm>
          <a:prstGeom prst="rect">
            <a:avLst/>
          </a:prstGeom>
          <a:noFill/>
          <a:ln>
            <a:solidFill>
              <a:schemeClr val="bg2">
                <a:lumMod val="75000"/>
              </a:schemeClr>
            </a:solidFill>
          </a:ln>
        </p:spPr>
        <p:txBody>
          <a:bodyPr wrap="square" rtlCol="0">
            <a:spAutoFit/>
          </a:bodyPr>
          <a:lstStyle/>
          <a:p>
            <a:r>
              <a:rPr lang="en-US" sz="1200" dirty="0"/>
              <a:t>PROCEDURE: Education about Child and Adult Food Program </a:t>
            </a:r>
            <a:r>
              <a:rPr lang="en-US" sz="1200" dirty="0">
                <a:solidFill>
                  <a:srgbClr val="FF0000"/>
                </a:solidFill>
              </a:rPr>
              <a:t>SNOMED 409073007*</a:t>
            </a:r>
            <a:endParaRPr lang="en-US" sz="1200" b="1" dirty="0">
              <a:solidFill>
                <a:srgbClr val="FF0000"/>
              </a:solidFill>
            </a:endParaRPr>
          </a:p>
        </p:txBody>
      </p:sp>
      <p:sp>
        <p:nvSpPr>
          <p:cNvPr id="15" name="TextBox 14">
            <a:extLst>
              <a:ext uri="{FF2B5EF4-FFF2-40B4-BE49-F238E27FC236}">
                <a16:creationId xmlns:a16="http://schemas.microsoft.com/office/drawing/2014/main" id="{81AFEF18-FFA1-E740-AB49-52488CA0E5B1}"/>
              </a:ext>
            </a:extLst>
          </p:cNvPr>
          <p:cNvSpPr txBox="1"/>
          <p:nvPr/>
        </p:nvSpPr>
        <p:spPr>
          <a:xfrm>
            <a:off x="219587" y="2517476"/>
            <a:ext cx="3448220" cy="461665"/>
          </a:xfrm>
          <a:prstGeom prst="rect">
            <a:avLst/>
          </a:prstGeom>
          <a:noFill/>
          <a:ln>
            <a:solidFill>
              <a:schemeClr val="bg2">
                <a:lumMod val="75000"/>
              </a:schemeClr>
            </a:solidFill>
          </a:ln>
        </p:spPr>
        <p:txBody>
          <a:bodyPr wrap="square" rtlCol="0">
            <a:spAutoFit/>
          </a:bodyPr>
          <a:lstStyle/>
          <a:p>
            <a:r>
              <a:rPr lang="en-US" sz="1200" dirty="0"/>
              <a:t>PROCEDURE: Provision of food voucher  </a:t>
            </a:r>
            <a:r>
              <a:rPr lang="en-US" sz="1200" dirty="0">
                <a:solidFill>
                  <a:srgbClr val="FF0000"/>
                </a:solidFill>
              </a:rPr>
              <a:t>SNOMED 119270007*</a:t>
            </a:r>
            <a:endParaRPr lang="en-US" sz="1200" b="1" dirty="0">
              <a:solidFill>
                <a:srgbClr val="FF0000"/>
              </a:solidFill>
            </a:endParaRPr>
          </a:p>
        </p:txBody>
      </p:sp>
      <p:sp>
        <p:nvSpPr>
          <p:cNvPr id="16" name="TextBox 15">
            <a:extLst>
              <a:ext uri="{FF2B5EF4-FFF2-40B4-BE49-F238E27FC236}">
                <a16:creationId xmlns:a16="http://schemas.microsoft.com/office/drawing/2014/main" id="{B1F94AB1-4028-614C-955D-33E612273606}"/>
              </a:ext>
            </a:extLst>
          </p:cNvPr>
          <p:cNvSpPr txBox="1"/>
          <p:nvPr/>
        </p:nvSpPr>
        <p:spPr>
          <a:xfrm>
            <a:off x="94943" y="4289171"/>
            <a:ext cx="2723208" cy="461665"/>
          </a:xfrm>
          <a:prstGeom prst="rect">
            <a:avLst/>
          </a:prstGeom>
          <a:noFill/>
          <a:ln>
            <a:solidFill>
              <a:schemeClr val="bg2">
                <a:lumMod val="75000"/>
              </a:schemeClr>
            </a:solidFill>
          </a:ln>
        </p:spPr>
        <p:txBody>
          <a:bodyPr wrap="square" rtlCol="0">
            <a:spAutoFit/>
          </a:bodyPr>
          <a:lstStyle/>
          <a:p>
            <a:r>
              <a:rPr lang="en-US" sz="1200" dirty="0"/>
              <a:t>REFERRAL: Referral to Dietician Nutritionist </a:t>
            </a:r>
            <a:r>
              <a:rPr lang="en-US" sz="1200" dirty="0">
                <a:solidFill>
                  <a:srgbClr val="FF0000"/>
                </a:solidFill>
              </a:rPr>
              <a:t>SNOMED 103699006</a:t>
            </a:r>
            <a:endParaRPr lang="en-US" sz="1200" b="1" dirty="0">
              <a:solidFill>
                <a:srgbClr val="FF0000"/>
              </a:solidFill>
            </a:endParaRPr>
          </a:p>
        </p:txBody>
      </p:sp>
      <p:pic>
        <p:nvPicPr>
          <p:cNvPr id="17" name="Picture 16">
            <a:extLst>
              <a:ext uri="{FF2B5EF4-FFF2-40B4-BE49-F238E27FC236}">
                <a16:creationId xmlns:a16="http://schemas.microsoft.com/office/drawing/2014/main" id="{1BDFBD54-CB74-5341-9671-F14068FCA4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205" b="49056"/>
          <a:stretch/>
        </p:blipFill>
        <p:spPr>
          <a:xfrm>
            <a:off x="2015772" y="3378116"/>
            <a:ext cx="2525090" cy="424727"/>
          </a:xfrm>
          <a:prstGeom prst="rect">
            <a:avLst/>
          </a:prstGeom>
        </p:spPr>
      </p:pic>
      <p:cxnSp>
        <p:nvCxnSpPr>
          <p:cNvPr id="19" name="Straight Connector 18">
            <a:extLst>
              <a:ext uri="{FF2B5EF4-FFF2-40B4-BE49-F238E27FC236}">
                <a16:creationId xmlns:a16="http://schemas.microsoft.com/office/drawing/2014/main" id="{884C58CA-2819-6E47-8467-9989CF9C35C4}"/>
              </a:ext>
            </a:extLst>
          </p:cNvPr>
          <p:cNvCxnSpPr>
            <a:cxnSpLocks/>
          </p:cNvCxnSpPr>
          <p:nvPr/>
        </p:nvCxnSpPr>
        <p:spPr>
          <a:xfrm flipH="1" flipV="1">
            <a:off x="3477719" y="2166990"/>
            <a:ext cx="78492" cy="1131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64BDA9-A843-3344-9452-57132518597E}"/>
              </a:ext>
            </a:extLst>
          </p:cNvPr>
          <p:cNvCxnSpPr>
            <a:cxnSpLocks/>
            <a:endCxn id="15" idx="2"/>
          </p:cNvCxnSpPr>
          <p:nvPr/>
        </p:nvCxnSpPr>
        <p:spPr>
          <a:xfrm flipH="1" flipV="1">
            <a:off x="1943697" y="2979141"/>
            <a:ext cx="1263396" cy="449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795E91-90E3-1943-95C9-94E4B181EDC3}"/>
              </a:ext>
            </a:extLst>
          </p:cNvPr>
          <p:cNvCxnSpPr>
            <a:cxnSpLocks/>
            <a:endCxn id="16" idx="3"/>
          </p:cNvCxnSpPr>
          <p:nvPr/>
        </p:nvCxnSpPr>
        <p:spPr>
          <a:xfrm flipH="1">
            <a:off x="2818151" y="4350462"/>
            <a:ext cx="388942" cy="169542"/>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DB69AF-89CF-ED49-B8E8-C70FC5128982}"/>
              </a:ext>
            </a:extLst>
          </p:cNvPr>
          <p:cNvSpPr txBox="1"/>
          <p:nvPr/>
        </p:nvSpPr>
        <p:spPr>
          <a:xfrm>
            <a:off x="1848653" y="6434278"/>
            <a:ext cx="3258132" cy="338554"/>
          </a:xfrm>
          <a:prstGeom prst="rect">
            <a:avLst/>
          </a:prstGeom>
          <a:noFill/>
        </p:spPr>
        <p:txBody>
          <a:bodyPr wrap="square" rtlCol="0">
            <a:spAutoFit/>
          </a:bodyPr>
          <a:lstStyle/>
          <a:p>
            <a:r>
              <a:rPr lang="en-US" sz="1600" dirty="0">
                <a:solidFill>
                  <a:srgbClr val="FF0000"/>
                </a:solidFill>
              </a:rPr>
              <a:t>* Proposed. Not final.</a:t>
            </a:r>
          </a:p>
        </p:txBody>
      </p:sp>
    </p:spTree>
    <p:extLst>
      <p:ext uri="{BB962C8B-B14F-4D97-AF65-F5344CB8AC3E}">
        <p14:creationId xmlns:p14="http://schemas.microsoft.com/office/powerpoint/2010/main" val="178273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805" y="0"/>
            <a:ext cx="9537545" cy="1100906"/>
          </a:xfrm>
        </p:spPr>
        <p:txBody>
          <a:bodyPr/>
          <a:lstStyle/>
          <a:p>
            <a:r>
              <a:rPr lang="en-US" dirty="0">
                <a:solidFill>
                  <a:srgbClr val="002060"/>
                </a:solidFill>
              </a:rPr>
              <a:t>Interventions Framework</a:t>
            </a:r>
          </a:p>
        </p:txBody>
      </p:sp>
      <p:sp>
        <p:nvSpPr>
          <p:cNvPr id="4" name="Slide Number Placeholder 3"/>
          <p:cNvSpPr>
            <a:spLocks noGrp="1"/>
          </p:cNvSpPr>
          <p:nvPr>
            <p:ph type="sldNum" sz="quarter" idx="12"/>
          </p:nvPr>
        </p:nvSpPr>
        <p:spPr>
          <a:xfrm>
            <a:off x="5724230" y="6323623"/>
            <a:ext cx="453833"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DC7C34EC-450A-EB40-94E1-545805906D4A}"/>
              </a:ext>
            </a:extLst>
          </p:cNvPr>
          <p:cNvGraphicFramePr>
            <a:graphicFrameLocks noGrp="1"/>
          </p:cNvGraphicFramePr>
          <p:nvPr/>
        </p:nvGraphicFramePr>
        <p:xfrm>
          <a:off x="616315" y="977664"/>
          <a:ext cx="11210924" cy="4917574"/>
        </p:xfrm>
        <a:graphic>
          <a:graphicData uri="http://schemas.openxmlformats.org/drawingml/2006/table">
            <a:tbl>
              <a:tblPr/>
              <a:tblGrid>
                <a:gridCol w="2850071">
                  <a:extLst>
                    <a:ext uri="{9D8B030D-6E8A-4147-A177-3AD203B41FA5}">
                      <a16:colId xmlns:a16="http://schemas.microsoft.com/office/drawing/2014/main" val="1996479258"/>
                    </a:ext>
                  </a:extLst>
                </a:gridCol>
                <a:gridCol w="8360853">
                  <a:extLst>
                    <a:ext uri="{9D8B030D-6E8A-4147-A177-3AD203B41FA5}">
                      <a16:colId xmlns:a16="http://schemas.microsoft.com/office/drawing/2014/main" val="2227078258"/>
                    </a:ext>
                  </a:extLst>
                </a:gridCol>
              </a:tblGrid>
              <a:tr h="266782">
                <a:tc>
                  <a:txBody>
                    <a:bodyPr/>
                    <a:lstStyle/>
                    <a:p>
                      <a:pPr algn="l" fontAlgn="t"/>
                      <a:r>
                        <a:rPr lang="en-US" sz="1600" b="1">
                          <a:solidFill>
                            <a:srgbClr val="172B4D"/>
                          </a:solidFill>
                          <a:effectLst/>
                        </a:rPr>
                        <a:t>Gravity Term</a:t>
                      </a:r>
                    </a:p>
                  </a:txBody>
                  <a:tcPr marL="49335" marR="74002"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US" sz="1600" b="1" dirty="0">
                          <a:solidFill>
                            <a:srgbClr val="172B4D"/>
                          </a:solidFill>
                          <a:effectLst/>
                        </a:rPr>
                        <a:t>Definitions</a:t>
                      </a:r>
                    </a:p>
                  </a:txBody>
                  <a:tcPr marL="49335" marR="74002"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extLst>
                  <a:ext uri="{0D108BD9-81ED-4DB2-BD59-A6C34878D82A}">
                    <a16:rowId xmlns:a16="http://schemas.microsoft.com/office/drawing/2014/main" val="109654860"/>
                  </a:ext>
                </a:extLst>
              </a:tr>
              <a:tr h="396789">
                <a:tc>
                  <a:txBody>
                    <a:bodyPr/>
                    <a:lstStyle/>
                    <a:p>
                      <a:pPr algn="l" fontAlgn="t"/>
                      <a:r>
                        <a:rPr lang="en-US" sz="1600" b="1">
                          <a:effectLst/>
                        </a:rPr>
                        <a:t>Assistance/ Assisting</a:t>
                      </a:r>
                      <a:endParaRPr lang="en-US" sz="160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600" b="1">
                          <a:solidFill>
                            <a:srgbClr val="008000"/>
                          </a:solidFill>
                          <a:effectLst/>
                        </a:rPr>
                        <a:t>To give support or aid to; help</a:t>
                      </a:r>
                      <a:endParaRPr lang="en-US" sz="160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575097228"/>
                  </a:ext>
                </a:extLst>
              </a:tr>
              <a:tr h="468322">
                <a:tc>
                  <a:txBody>
                    <a:bodyPr/>
                    <a:lstStyle/>
                    <a:p>
                      <a:pPr algn="l" fontAlgn="t"/>
                      <a:r>
                        <a:rPr lang="en-US" sz="1600" b="1" dirty="0">
                          <a:effectLst/>
                        </a:rPr>
                        <a:t>Coordination</a:t>
                      </a:r>
                      <a:endParaRPr lang="en-US" sz="1600" dirty="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600" b="1">
                          <a:solidFill>
                            <a:srgbClr val="008000"/>
                          </a:solidFill>
                          <a:effectLst/>
                        </a:rPr>
                        <a:t>Process of organizing activities and sharing information to improve effectiveness</a:t>
                      </a:r>
                      <a:endParaRPr lang="en-US" sz="160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767070095"/>
                  </a:ext>
                </a:extLst>
              </a:tr>
              <a:tr h="669863">
                <a:tc>
                  <a:txBody>
                    <a:bodyPr/>
                    <a:lstStyle/>
                    <a:p>
                      <a:pPr algn="l" fontAlgn="t"/>
                      <a:r>
                        <a:rPr lang="en-US" sz="1600" b="1" dirty="0">
                          <a:effectLst/>
                        </a:rPr>
                        <a:t>Counseling</a:t>
                      </a:r>
                      <a:endParaRPr lang="en-US" sz="1600" dirty="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600" b="1">
                          <a:solidFill>
                            <a:srgbClr val="008000"/>
                          </a:solidFill>
                          <a:effectLst/>
                        </a:rPr>
                        <a:t>Psychosocial procedure that involves listening, reflecting, etc. to facilitate recognition of course of action / solution.</a:t>
                      </a:r>
                      <a:endParaRPr lang="en-US" sz="160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344141165"/>
                  </a:ext>
                </a:extLst>
              </a:tr>
              <a:tr h="723146">
                <a:tc>
                  <a:txBody>
                    <a:bodyPr/>
                    <a:lstStyle/>
                    <a:p>
                      <a:pPr algn="l" fontAlgn="t"/>
                      <a:r>
                        <a:rPr lang="en-US" sz="1600" b="1">
                          <a:effectLst/>
                        </a:rPr>
                        <a:t>Education</a:t>
                      </a:r>
                      <a:endParaRPr lang="en-US" sz="160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600" b="1" dirty="0">
                          <a:solidFill>
                            <a:srgbClr val="008000"/>
                          </a:solidFill>
                          <a:effectLst/>
                        </a:rPr>
                        <a:t>Procedure that is synonymous with those activities such as teaching, demonstration, instruction, explanation, and advice that aim to increase knowledge and skills.</a:t>
                      </a:r>
                      <a:endParaRPr lang="en-US" sz="1600" dirty="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313913646"/>
                  </a:ext>
                </a:extLst>
              </a:tr>
              <a:tr h="505574">
                <a:tc>
                  <a:txBody>
                    <a:bodyPr/>
                    <a:lstStyle/>
                    <a:p>
                      <a:pPr algn="l" fontAlgn="t"/>
                      <a:r>
                        <a:rPr lang="en-US" sz="1600" b="1" dirty="0">
                          <a:effectLst/>
                        </a:rPr>
                        <a:t>Evaluation of eligibility (for &lt;x&gt;)</a:t>
                      </a:r>
                      <a:endParaRPr lang="en-US" sz="1600" dirty="0">
                        <a:effectLst/>
                      </a:endParaRPr>
                    </a:p>
                    <a:p>
                      <a:pPr algn="l" fontAlgn="t"/>
                      <a:r>
                        <a:rPr lang="en-US" sz="1600" b="1" dirty="0">
                          <a:effectLst/>
                        </a:rPr>
                        <a:t>Subtype of Evaluation</a:t>
                      </a:r>
                      <a:endParaRPr lang="en-US" sz="1600" dirty="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600" b="1" dirty="0">
                          <a:solidFill>
                            <a:srgbClr val="008000"/>
                          </a:solidFill>
                          <a:effectLst/>
                        </a:rPr>
                        <a:t>Process of determining eligibility by evaluating evidence</a:t>
                      </a:r>
                      <a:endParaRPr lang="en-US" sz="1600" dirty="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818238502"/>
                  </a:ext>
                </a:extLst>
              </a:tr>
              <a:tr h="723146">
                <a:tc>
                  <a:txBody>
                    <a:bodyPr/>
                    <a:lstStyle/>
                    <a:p>
                      <a:pPr algn="l" fontAlgn="t"/>
                      <a:r>
                        <a:rPr lang="en-US" sz="1600" b="1">
                          <a:effectLst/>
                        </a:rPr>
                        <a:t>Evaluation/ Assessment</a:t>
                      </a:r>
                      <a:endParaRPr lang="en-US" sz="160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600" b="1">
                          <a:solidFill>
                            <a:srgbClr val="008000"/>
                          </a:solidFill>
                          <a:effectLst/>
                        </a:rPr>
                        <a:t>Determination of a value, conclusion, or inference by evaluating evidence.</a:t>
                      </a:r>
                      <a:endParaRPr lang="en-US" sz="1600">
                        <a:effectLst/>
                      </a:endParaRPr>
                    </a:p>
                    <a:p>
                      <a:pPr algn="l" fontAlgn="t"/>
                      <a:r>
                        <a:rPr lang="en-US" sz="1600" b="1">
                          <a:solidFill>
                            <a:srgbClr val="008000"/>
                          </a:solidFill>
                          <a:effectLst/>
                        </a:rPr>
                        <a:t> </a:t>
                      </a:r>
                      <a:endParaRPr lang="en-US" sz="160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903531652"/>
                  </a:ext>
                </a:extLst>
              </a:tr>
              <a:tr h="396789">
                <a:tc>
                  <a:txBody>
                    <a:bodyPr/>
                    <a:lstStyle/>
                    <a:p>
                      <a:pPr algn="l" fontAlgn="t"/>
                      <a:r>
                        <a:rPr lang="en-US" sz="1600" b="1" dirty="0">
                          <a:effectLst/>
                        </a:rPr>
                        <a:t>Provision</a:t>
                      </a:r>
                      <a:endParaRPr lang="en-US" sz="1600" dirty="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600" b="1">
                          <a:solidFill>
                            <a:srgbClr val="008000"/>
                          </a:solidFill>
                          <a:effectLst/>
                        </a:rPr>
                        <a:t>To supply/make available for use</a:t>
                      </a:r>
                      <a:endParaRPr lang="en-US" sz="160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4293804468"/>
                  </a:ext>
                </a:extLst>
              </a:tr>
              <a:tr h="669863">
                <a:tc>
                  <a:txBody>
                    <a:bodyPr/>
                    <a:lstStyle/>
                    <a:p>
                      <a:pPr algn="l" fontAlgn="t"/>
                      <a:r>
                        <a:rPr lang="en-US" sz="1600" b="1" dirty="0">
                          <a:effectLst/>
                        </a:rPr>
                        <a:t>Referral</a:t>
                      </a:r>
                      <a:endParaRPr lang="en-US" sz="1600" dirty="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600" b="1" dirty="0">
                          <a:solidFill>
                            <a:srgbClr val="008000"/>
                          </a:solidFill>
                          <a:effectLst/>
                        </a:rPr>
                        <a:t>The act of clinicians/providers sending or directing a patient to professionals and/or programs for services (e.g., evaluation, treatment, aid, information, etc.)</a:t>
                      </a:r>
                      <a:endParaRPr lang="en-US" sz="1600" dirty="0">
                        <a:effectLst/>
                      </a:endParaRPr>
                    </a:p>
                  </a:txBody>
                  <a:tcPr marL="49335" marR="49335" marT="34534" marB="34534">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906634980"/>
                  </a:ext>
                </a:extLst>
              </a:tr>
            </a:tbl>
          </a:graphicData>
        </a:graphic>
      </p:graphicFrame>
      <p:sp>
        <p:nvSpPr>
          <p:cNvPr id="5" name="Oval 4">
            <a:extLst>
              <a:ext uri="{FF2B5EF4-FFF2-40B4-BE49-F238E27FC236}">
                <a16:creationId xmlns:a16="http://schemas.microsoft.com/office/drawing/2014/main" id="{1E3D1FE2-AAAD-EF49-8E7C-82F9F5CFFD7A}"/>
              </a:ext>
            </a:extLst>
          </p:cNvPr>
          <p:cNvSpPr/>
          <p:nvPr/>
        </p:nvSpPr>
        <p:spPr>
          <a:xfrm>
            <a:off x="364761" y="5139915"/>
            <a:ext cx="1321535" cy="5483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47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825D3-6BD3-6A4C-A632-DE6C1BEF5715}"/>
              </a:ext>
            </a:extLst>
          </p:cNvPr>
          <p:cNvSpPr>
            <a:spLocks noGrp="1"/>
          </p:cNvSpPr>
          <p:nvPr>
            <p:ph type="title"/>
          </p:nvPr>
        </p:nvSpPr>
        <p:spPr/>
        <p:txBody>
          <a:bodyPr>
            <a:noAutofit/>
          </a:bodyPr>
          <a:lstStyle/>
          <a:p>
            <a:r>
              <a:rPr lang="en-US" dirty="0"/>
              <a:t>Where to find Published Gravity Data Sets? </a:t>
            </a:r>
            <a:endParaRPr lang="en-US" sz="3200" dirty="0">
              <a:solidFill>
                <a:srgbClr val="002060"/>
              </a:solidFill>
              <a:latin typeface="+mn-lt"/>
            </a:endParaRPr>
          </a:p>
        </p:txBody>
      </p:sp>
      <p:sp>
        <p:nvSpPr>
          <p:cNvPr id="4" name="Slide Number Placeholder 3">
            <a:extLst>
              <a:ext uri="{FF2B5EF4-FFF2-40B4-BE49-F238E27FC236}">
                <a16:creationId xmlns:a16="http://schemas.microsoft.com/office/drawing/2014/main" id="{E0497B82-6257-4C4F-84BF-6A3D63014511}"/>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ctr" defTabSz="342900" rtl="0" eaLnBrk="1" latinLnBrk="0" hangingPunct="1">
              <a:defRPr sz="90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87B03033-AEC7-274A-BFEB-90B2350919B4}"/>
              </a:ext>
            </a:extLst>
          </p:cNvPr>
          <p:cNvSpPr txBox="1">
            <a:spLocks/>
          </p:cNvSpPr>
          <p:nvPr/>
        </p:nvSpPr>
        <p:spPr>
          <a:xfrm>
            <a:off x="5463149" y="1001934"/>
            <a:ext cx="2600325"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11" name="Picture 10" descr="A screenshot of a computer&#10;&#10;Description automatically generated with medium confidence">
            <a:extLst>
              <a:ext uri="{FF2B5EF4-FFF2-40B4-BE49-F238E27FC236}">
                <a16:creationId xmlns:a16="http://schemas.microsoft.com/office/drawing/2014/main" id="{24A3C2CD-E215-3144-8EE5-6C6E52E2288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201300" y="1062894"/>
            <a:ext cx="9403122" cy="4435436"/>
          </a:xfrm>
          <a:prstGeom prst="rect">
            <a:avLst/>
          </a:prstGeom>
        </p:spPr>
      </p:pic>
      <p:sp>
        <p:nvSpPr>
          <p:cNvPr id="12" name="TextBox 11">
            <a:extLst>
              <a:ext uri="{FF2B5EF4-FFF2-40B4-BE49-F238E27FC236}">
                <a16:creationId xmlns:a16="http://schemas.microsoft.com/office/drawing/2014/main" id="{CCE6363B-772B-F046-AD78-2A397B6B4124}"/>
              </a:ext>
            </a:extLst>
          </p:cNvPr>
          <p:cNvSpPr txBox="1"/>
          <p:nvPr/>
        </p:nvSpPr>
        <p:spPr>
          <a:xfrm>
            <a:off x="2342606" y="5610440"/>
            <a:ext cx="8682446" cy="369332"/>
          </a:xfrm>
          <a:prstGeom prst="rect">
            <a:avLst/>
          </a:prstGeom>
          <a:noFill/>
        </p:spPr>
        <p:txBody>
          <a:bodyPr wrap="square" rtlCol="0">
            <a:spAutoFit/>
          </a:bodyPr>
          <a:lstStyle/>
          <a:p>
            <a:r>
              <a:rPr lang="en-US" dirty="0">
                <a:hlinkClick r:id="rId3"/>
              </a:rPr>
              <a:t>https://confluence.hl7.org/display/GRAV/Terminology+Workstream+Dashboard</a:t>
            </a:r>
            <a:r>
              <a:rPr lang="en-US" dirty="0"/>
              <a:t> </a:t>
            </a:r>
          </a:p>
        </p:txBody>
      </p:sp>
    </p:spTree>
    <p:extLst>
      <p:ext uri="{BB962C8B-B14F-4D97-AF65-F5344CB8AC3E}">
        <p14:creationId xmlns:p14="http://schemas.microsoft.com/office/powerpoint/2010/main" val="1967861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825D3-6BD3-6A4C-A632-DE6C1BEF5715}"/>
              </a:ext>
            </a:extLst>
          </p:cNvPr>
          <p:cNvSpPr>
            <a:spLocks noGrp="1"/>
          </p:cNvSpPr>
          <p:nvPr>
            <p:ph type="title"/>
          </p:nvPr>
        </p:nvSpPr>
        <p:spPr/>
        <p:txBody>
          <a:bodyPr>
            <a:noAutofit/>
          </a:bodyPr>
          <a:lstStyle/>
          <a:p>
            <a:r>
              <a:rPr lang="en-US" dirty="0"/>
              <a:t>Where to find Gravity Data Sets New Code Submissions? </a:t>
            </a:r>
            <a:endParaRPr lang="en-US" sz="3200" dirty="0">
              <a:solidFill>
                <a:srgbClr val="002060"/>
              </a:solidFill>
              <a:latin typeface="+mn-lt"/>
            </a:endParaRPr>
          </a:p>
        </p:txBody>
      </p:sp>
      <p:sp>
        <p:nvSpPr>
          <p:cNvPr id="4" name="Slide Number Placeholder 3">
            <a:extLst>
              <a:ext uri="{FF2B5EF4-FFF2-40B4-BE49-F238E27FC236}">
                <a16:creationId xmlns:a16="http://schemas.microsoft.com/office/drawing/2014/main" id="{E0497B82-6257-4C4F-84BF-6A3D63014511}"/>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ctr" defTabSz="342900" rtl="0" eaLnBrk="1" latinLnBrk="0" hangingPunct="1">
              <a:defRPr sz="90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87B03033-AEC7-274A-BFEB-90B2350919B4}"/>
              </a:ext>
            </a:extLst>
          </p:cNvPr>
          <p:cNvSpPr txBox="1">
            <a:spLocks/>
          </p:cNvSpPr>
          <p:nvPr/>
        </p:nvSpPr>
        <p:spPr>
          <a:xfrm>
            <a:off x="5463149" y="1001934"/>
            <a:ext cx="2600325"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6" name="Picture 5" descr="Graphical user interface, text, application, Teams&#10;&#10;Description automatically generated">
            <a:extLst>
              <a:ext uri="{FF2B5EF4-FFF2-40B4-BE49-F238E27FC236}">
                <a16:creationId xmlns:a16="http://schemas.microsoft.com/office/drawing/2014/main" id="{2652C223-7418-4042-AAE6-2A791047649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76299" y="975194"/>
            <a:ext cx="7992094" cy="2704606"/>
          </a:xfrm>
          <a:prstGeom prst="rect">
            <a:avLst/>
          </a:prstGeom>
          <a:ln>
            <a:solidFill>
              <a:schemeClr val="accent1"/>
            </a:solidFill>
          </a:ln>
        </p:spPr>
      </p:pic>
      <p:sp>
        <p:nvSpPr>
          <p:cNvPr id="7" name="TextBox 6">
            <a:extLst>
              <a:ext uri="{FF2B5EF4-FFF2-40B4-BE49-F238E27FC236}">
                <a16:creationId xmlns:a16="http://schemas.microsoft.com/office/drawing/2014/main" id="{B083E579-6BCA-CD4F-90BF-889B45C90DBB}"/>
              </a:ext>
            </a:extLst>
          </p:cNvPr>
          <p:cNvSpPr txBox="1"/>
          <p:nvPr/>
        </p:nvSpPr>
        <p:spPr>
          <a:xfrm>
            <a:off x="468805" y="3695619"/>
            <a:ext cx="4173781" cy="276999"/>
          </a:xfrm>
          <a:prstGeom prst="rect">
            <a:avLst/>
          </a:prstGeom>
          <a:noFill/>
        </p:spPr>
        <p:txBody>
          <a:bodyPr wrap="square" rtlCol="0">
            <a:spAutoFit/>
          </a:bodyPr>
          <a:lstStyle/>
          <a:p>
            <a:r>
              <a:rPr lang="en-US" sz="1200" dirty="0">
                <a:hlinkClick r:id="rId3"/>
              </a:rPr>
              <a:t>https://confluence.hl7.org/display/GRAV/Coding+Submissions</a:t>
            </a:r>
            <a:r>
              <a:rPr lang="en-US" sz="1200" dirty="0"/>
              <a:t> </a:t>
            </a:r>
          </a:p>
        </p:txBody>
      </p:sp>
      <p:pic>
        <p:nvPicPr>
          <p:cNvPr id="13" name="Picture 12" descr="A screenshot of a computer&#10;&#10;Description automatically generated with medium confidence">
            <a:extLst>
              <a:ext uri="{FF2B5EF4-FFF2-40B4-BE49-F238E27FC236}">
                <a16:creationId xmlns:a16="http://schemas.microsoft.com/office/drawing/2014/main" id="{C00B96B6-5D45-6142-AB0E-6E9AB9B0238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916107" y="2208807"/>
            <a:ext cx="6294733" cy="4111803"/>
          </a:xfrm>
          <a:prstGeom prst="rect">
            <a:avLst/>
          </a:prstGeom>
          <a:ln>
            <a:solidFill>
              <a:schemeClr val="accent1"/>
            </a:solidFill>
          </a:ln>
        </p:spPr>
      </p:pic>
      <p:sp>
        <p:nvSpPr>
          <p:cNvPr id="14" name="TextBox 13">
            <a:extLst>
              <a:ext uri="{FF2B5EF4-FFF2-40B4-BE49-F238E27FC236}">
                <a16:creationId xmlns:a16="http://schemas.microsoft.com/office/drawing/2014/main" id="{37A1AF39-75DD-C043-A002-7A511228B5DE}"/>
              </a:ext>
            </a:extLst>
          </p:cNvPr>
          <p:cNvSpPr txBox="1"/>
          <p:nvPr/>
        </p:nvSpPr>
        <p:spPr>
          <a:xfrm>
            <a:off x="4916107" y="6320610"/>
            <a:ext cx="6472329" cy="461665"/>
          </a:xfrm>
          <a:prstGeom prst="rect">
            <a:avLst/>
          </a:prstGeom>
          <a:noFill/>
        </p:spPr>
        <p:txBody>
          <a:bodyPr wrap="square" rtlCol="0">
            <a:spAutoFit/>
          </a:bodyPr>
          <a:lstStyle/>
          <a:p>
            <a:r>
              <a:rPr lang="en-US" sz="1200" dirty="0">
                <a:hlinkClick r:id="rId5"/>
              </a:rPr>
              <a:t>https://confluence.hl7.org/pages/viewpage.action?pageId=97470545#ICD10CodingSubmissions-December2020Submission</a:t>
            </a:r>
            <a:r>
              <a:rPr lang="en-US" sz="1200" dirty="0"/>
              <a:t> </a:t>
            </a:r>
          </a:p>
        </p:txBody>
      </p:sp>
    </p:spTree>
    <p:extLst>
      <p:ext uri="{BB962C8B-B14F-4D97-AF65-F5344CB8AC3E}">
        <p14:creationId xmlns:p14="http://schemas.microsoft.com/office/powerpoint/2010/main" val="1465381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F76F83-D4A7-D440-B2EC-3359C6A7116F}"/>
              </a:ext>
            </a:extLst>
          </p:cNvPr>
          <p:cNvSpPr txBox="1"/>
          <p:nvPr/>
        </p:nvSpPr>
        <p:spPr>
          <a:xfrm>
            <a:off x="2165743" y="2628929"/>
            <a:ext cx="7860515" cy="707886"/>
          </a:xfrm>
          <a:prstGeom prst="rect">
            <a:avLst/>
          </a:prstGeom>
          <a:noFill/>
        </p:spPr>
        <p:txBody>
          <a:bodyPr wrap="square" rtlCol="0">
            <a:spAutoFit/>
          </a:bodyPr>
          <a:lstStyle/>
          <a:p>
            <a:pPr algn="ctr">
              <a:defRPr/>
            </a:pPr>
            <a:r>
              <a:rPr lang="en-US" sz="4000" dirty="0">
                <a:solidFill>
                  <a:srgbClr val="002060"/>
                </a:solidFill>
              </a:rPr>
              <a:t>Technical Workstream</a:t>
            </a:r>
          </a:p>
        </p:txBody>
      </p:sp>
    </p:spTree>
    <p:extLst>
      <p:ext uri="{BB962C8B-B14F-4D97-AF65-F5344CB8AC3E}">
        <p14:creationId xmlns:p14="http://schemas.microsoft.com/office/powerpoint/2010/main" val="1432241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p:cNvSpPr>
            <a:spLocks noGrp="1"/>
          </p:cNvSpPr>
          <p:nvPr>
            <p:ph type="sldNum" sz="quarter" idx="12"/>
          </p:nvPr>
        </p:nvSpPr>
        <p:spPr/>
        <p:txBody>
          <a:bodyPr vert="horz" rtlCol="0"/>
          <a:lstStyle/>
          <a:p>
            <a:fld id="{E39387F6-6BD2-4937-B934-D0CB8913C324}" type="slidenum">
              <a:rPr/>
              <a:t>27</a:t>
            </a:fld>
            <a:endParaRPr lang="en-US"/>
          </a:p>
        </p:txBody>
      </p:sp>
      <p:sp>
        <p:nvSpPr>
          <p:cNvPr id="4" name="TextBox 1"/>
          <p:cNvSpPr txBox="1"/>
          <p:nvPr/>
        </p:nvSpPr>
        <p:spPr>
          <a:xfrm>
            <a:off x="334604" y="151425"/>
            <a:ext cx="10561995" cy="1077218"/>
          </a:xfrm>
          <a:prstGeom prst="rect">
            <a:avLst/>
          </a:prstGeom>
          <a:noFill/>
        </p:spPr>
        <p:txBody>
          <a:bodyPr vert="horz" wrap="square" rtlCol="0" anchor="t">
            <a:spAutoFit/>
          </a:bodyPr>
          <a:lstStyle/>
          <a:p>
            <a:r>
              <a:rPr lang="en-US" sz="3200" dirty="0">
                <a:solidFill>
                  <a:srgbClr val="002060"/>
                </a:solidFill>
              </a:rPr>
              <a:t>Technical Workstream: Accelerating Adoption Using Nationally Recognized Standards</a:t>
            </a:r>
            <a:endParaRPr lang="en-US" dirty="0">
              <a:solidFill>
                <a:srgbClr val="002060"/>
              </a:solidFill>
            </a:endParaRPr>
          </a:p>
        </p:txBody>
      </p:sp>
      <p:sp>
        <p:nvSpPr>
          <p:cNvPr id="5" name="Down Arrow 4">
            <a:extLst>
              <a:ext uri="{FF2B5EF4-FFF2-40B4-BE49-F238E27FC236}">
                <a16:creationId xmlns:a16="http://schemas.microsoft.com/office/drawing/2014/main" id="{0D584B49-376A-6342-8E52-3AD03215BED2}"/>
              </a:ext>
            </a:extLst>
          </p:cNvPr>
          <p:cNvSpPr/>
          <p:nvPr/>
        </p:nvSpPr>
        <p:spPr>
          <a:xfrm>
            <a:off x="5433462" y="4021225"/>
            <a:ext cx="860091" cy="851338"/>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a:p>
        </p:txBody>
      </p:sp>
      <p:pic>
        <p:nvPicPr>
          <p:cNvPr id="17" name="Picture 16">
            <a:extLst>
              <a:ext uri="{FF2B5EF4-FFF2-40B4-BE49-F238E27FC236}">
                <a16:creationId xmlns:a16="http://schemas.microsoft.com/office/drawing/2014/main" id="{456D0CDC-9C3D-5A41-84B5-A72FF60EE898}"/>
              </a:ext>
            </a:extLst>
          </p:cNvPr>
          <p:cNvPicPr>
            <a:picLocks noChangeAspect="1"/>
          </p:cNvPicPr>
          <p:nvPr/>
        </p:nvPicPr>
        <p:blipFill>
          <a:blip r:embed="rId3"/>
          <a:stretch>
            <a:fillRect/>
          </a:stretch>
        </p:blipFill>
        <p:spPr>
          <a:xfrm>
            <a:off x="4563703" y="4872563"/>
            <a:ext cx="2303669" cy="555806"/>
          </a:xfrm>
          <a:prstGeom prst="rect">
            <a:avLst/>
          </a:prstGeom>
        </p:spPr>
      </p:pic>
      <p:sp>
        <p:nvSpPr>
          <p:cNvPr id="18" name="TextBox 17">
            <a:extLst>
              <a:ext uri="{FF2B5EF4-FFF2-40B4-BE49-F238E27FC236}">
                <a16:creationId xmlns:a16="http://schemas.microsoft.com/office/drawing/2014/main" id="{46530E73-DEC6-8A46-9450-F2CBB91A872E}"/>
              </a:ext>
            </a:extLst>
          </p:cNvPr>
          <p:cNvSpPr txBox="1"/>
          <p:nvPr/>
        </p:nvSpPr>
        <p:spPr>
          <a:xfrm>
            <a:off x="4724399" y="5470546"/>
            <a:ext cx="2743201" cy="246221"/>
          </a:xfrm>
          <a:prstGeom prst="rect">
            <a:avLst/>
          </a:prstGeom>
          <a:noFill/>
        </p:spPr>
        <p:txBody>
          <a:bodyPr wrap="square" rtlCol="0">
            <a:spAutoFit/>
          </a:bodyPr>
          <a:lstStyle/>
          <a:p>
            <a:r>
              <a:rPr lang="en-US" sz="1000" dirty="0">
                <a:latin typeface="Cambria" panose="02040503050406030204" pitchFamily="18" charset="0"/>
              </a:rPr>
              <a:t>Fast Health Interoperability Resource </a:t>
            </a:r>
          </a:p>
        </p:txBody>
      </p:sp>
      <p:pic>
        <p:nvPicPr>
          <p:cNvPr id="6" name="Picture 5">
            <a:extLst>
              <a:ext uri="{FF2B5EF4-FFF2-40B4-BE49-F238E27FC236}">
                <a16:creationId xmlns:a16="http://schemas.microsoft.com/office/drawing/2014/main" id="{C7B329A5-C00F-F74A-A2CB-C7B51495F038}"/>
              </a:ext>
            </a:extLst>
          </p:cNvPr>
          <p:cNvPicPr>
            <a:picLocks noChangeAspect="1"/>
          </p:cNvPicPr>
          <p:nvPr/>
        </p:nvPicPr>
        <p:blipFill>
          <a:blip r:embed="rId4"/>
          <a:stretch>
            <a:fillRect/>
          </a:stretch>
        </p:blipFill>
        <p:spPr>
          <a:xfrm>
            <a:off x="2466973" y="1056194"/>
            <a:ext cx="7258051" cy="3210141"/>
          </a:xfrm>
          <a:prstGeom prst="rect">
            <a:avLst/>
          </a:prstGeom>
        </p:spPr>
      </p:pic>
      <p:cxnSp>
        <p:nvCxnSpPr>
          <p:cNvPr id="7" name="Straight Connector 6">
            <a:extLst>
              <a:ext uri="{FF2B5EF4-FFF2-40B4-BE49-F238E27FC236}">
                <a16:creationId xmlns:a16="http://schemas.microsoft.com/office/drawing/2014/main" id="{964B495C-2483-DE4F-9CBF-8E6811A5002F}"/>
              </a:ext>
            </a:extLst>
          </p:cNvPr>
          <p:cNvCxnSpPr/>
          <p:nvPr/>
        </p:nvCxnSpPr>
        <p:spPr>
          <a:xfrm>
            <a:off x="2177716" y="1228643"/>
            <a:ext cx="0" cy="31508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7FB1E5-DD5F-FB42-A5E5-F2631E4C31E7}"/>
              </a:ext>
            </a:extLst>
          </p:cNvPr>
          <p:cNvCxnSpPr>
            <a:cxnSpLocks/>
          </p:cNvCxnSpPr>
          <p:nvPr/>
        </p:nvCxnSpPr>
        <p:spPr>
          <a:xfrm>
            <a:off x="1828800" y="2763253"/>
            <a:ext cx="34891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A4B6EA-C3FD-CE47-A641-439F1BA906A6}"/>
              </a:ext>
            </a:extLst>
          </p:cNvPr>
          <p:cNvSpPr txBox="1"/>
          <p:nvPr/>
        </p:nvSpPr>
        <p:spPr>
          <a:xfrm>
            <a:off x="272968" y="1511407"/>
            <a:ext cx="1660357" cy="2585323"/>
          </a:xfrm>
          <a:prstGeom prst="rect">
            <a:avLst/>
          </a:prstGeom>
          <a:noFill/>
        </p:spPr>
        <p:txBody>
          <a:bodyPr wrap="square" rtlCol="0">
            <a:spAutoFit/>
          </a:bodyPr>
          <a:lstStyle/>
          <a:p>
            <a:r>
              <a:rPr lang="en-US" dirty="0">
                <a:solidFill>
                  <a:schemeClr val="accent1"/>
                </a:solidFill>
              </a:rPr>
              <a:t>The universal language attributed to the concepts, so they are understood across users and systems (semantics)</a:t>
            </a:r>
          </a:p>
        </p:txBody>
      </p:sp>
      <p:cxnSp>
        <p:nvCxnSpPr>
          <p:cNvPr id="14" name="Straight Connector 13">
            <a:extLst>
              <a:ext uri="{FF2B5EF4-FFF2-40B4-BE49-F238E27FC236}">
                <a16:creationId xmlns:a16="http://schemas.microsoft.com/office/drawing/2014/main" id="{C673BFB6-060E-AB47-B6E9-45CED7460AA3}"/>
              </a:ext>
            </a:extLst>
          </p:cNvPr>
          <p:cNvCxnSpPr>
            <a:cxnSpLocks/>
          </p:cNvCxnSpPr>
          <p:nvPr/>
        </p:nvCxnSpPr>
        <p:spPr>
          <a:xfrm>
            <a:off x="7034463" y="4640141"/>
            <a:ext cx="0" cy="109928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6D2EE35-8C77-024F-8102-1C36005C7DD4}"/>
              </a:ext>
            </a:extLst>
          </p:cNvPr>
          <p:cNvCxnSpPr>
            <a:cxnSpLocks/>
          </p:cNvCxnSpPr>
          <p:nvPr/>
        </p:nvCxnSpPr>
        <p:spPr>
          <a:xfrm>
            <a:off x="7034463" y="5150466"/>
            <a:ext cx="34891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506B3B0-FBF7-AD47-9B7A-2F122B47CDA7}"/>
              </a:ext>
            </a:extLst>
          </p:cNvPr>
          <p:cNvSpPr txBox="1"/>
          <p:nvPr/>
        </p:nvSpPr>
        <p:spPr>
          <a:xfrm>
            <a:off x="7467600" y="4709439"/>
            <a:ext cx="3649575" cy="923330"/>
          </a:xfrm>
          <a:prstGeom prst="rect">
            <a:avLst/>
          </a:prstGeom>
          <a:noFill/>
        </p:spPr>
        <p:txBody>
          <a:bodyPr wrap="square" rtlCol="0">
            <a:spAutoFit/>
          </a:bodyPr>
          <a:lstStyle/>
          <a:p>
            <a:r>
              <a:rPr lang="en-US" dirty="0">
                <a:solidFill>
                  <a:schemeClr val="accent1"/>
                </a:solidFill>
              </a:rPr>
              <a:t>The structure (syntax) for how the data is displayed and shared electronically from system to system.</a:t>
            </a:r>
          </a:p>
        </p:txBody>
      </p:sp>
    </p:spTree>
    <p:extLst>
      <p:ext uri="{BB962C8B-B14F-4D97-AF65-F5344CB8AC3E}">
        <p14:creationId xmlns:p14="http://schemas.microsoft.com/office/powerpoint/2010/main" val="2337948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EFEB-7978-4B46-9F9D-5A2780FC7242}"/>
              </a:ext>
            </a:extLst>
          </p:cNvPr>
          <p:cNvSpPr>
            <a:spLocks noGrp="1"/>
          </p:cNvSpPr>
          <p:nvPr>
            <p:ph type="title"/>
          </p:nvPr>
        </p:nvSpPr>
        <p:spPr>
          <a:xfrm>
            <a:off x="838200" y="225425"/>
            <a:ext cx="10515600" cy="1325563"/>
          </a:xfrm>
        </p:spPr>
        <p:txBody>
          <a:bodyPr>
            <a:normAutofit/>
          </a:bodyPr>
          <a:lstStyle/>
          <a:p>
            <a:r>
              <a:rPr lang="en-US" sz="3200" dirty="0">
                <a:solidFill>
                  <a:srgbClr val="002060"/>
                </a:solidFill>
                <a:latin typeface="+mn-lt"/>
              </a:rPr>
              <a:t>Technical Stream – SDOH Clinical Care FHIR Implementation Guide</a:t>
            </a:r>
          </a:p>
        </p:txBody>
      </p:sp>
      <p:sp>
        <p:nvSpPr>
          <p:cNvPr id="3" name="Content Placeholder 2">
            <a:extLst>
              <a:ext uri="{FF2B5EF4-FFF2-40B4-BE49-F238E27FC236}">
                <a16:creationId xmlns:a16="http://schemas.microsoft.com/office/drawing/2014/main" id="{E4C7FAF2-F91A-4B7F-9425-F3F4FB0A6905}"/>
              </a:ext>
            </a:extLst>
          </p:cNvPr>
          <p:cNvSpPr>
            <a:spLocks noGrp="1"/>
          </p:cNvSpPr>
          <p:nvPr>
            <p:ph idx="1"/>
          </p:nvPr>
        </p:nvSpPr>
        <p:spPr>
          <a:xfrm>
            <a:off x="838200" y="1376817"/>
            <a:ext cx="5937069" cy="4351338"/>
          </a:xfrm>
        </p:spPr>
        <p:txBody>
          <a:bodyPr>
            <a:noAutofit/>
          </a:bodyPr>
          <a:lstStyle/>
          <a:p>
            <a:pPr marL="457200" indent="-457200">
              <a:buFont typeface="+mj-lt"/>
              <a:buAutoNum type="arabicPeriod"/>
            </a:pPr>
            <a:r>
              <a:rPr lang="en-US" dirty="0"/>
              <a:t>This is a framework Implementation Guide (IG) and supports multiple domains</a:t>
            </a:r>
          </a:p>
          <a:p>
            <a:pPr marL="457200" indent="-457200">
              <a:buFont typeface="+mj-lt"/>
              <a:buAutoNum type="arabicPeriod"/>
            </a:pPr>
            <a:r>
              <a:rPr lang="en-US" sz="2400" dirty="0"/>
              <a:t>IG </a:t>
            </a:r>
            <a:r>
              <a:rPr lang="en-US" dirty="0"/>
              <a:t>support the </a:t>
            </a:r>
            <a:r>
              <a:rPr lang="en-US" sz="2400" dirty="0"/>
              <a:t>following clinical activities</a:t>
            </a:r>
          </a:p>
          <a:p>
            <a:pPr marL="742950" lvl="1" indent="-457200"/>
            <a:r>
              <a:rPr lang="en-US" sz="2200" dirty="0"/>
              <a:t>Assessments</a:t>
            </a:r>
          </a:p>
          <a:p>
            <a:pPr marL="742950" lvl="1" indent="-457200"/>
            <a:r>
              <a:rPr lang="en-US" sz="2200" dirty="0"/>
              <a:t>Health Concerns / Problems</a:t>
            </a:r>
          </a:p>
          <a:p>
            <a:pPr marL="742950" lvl="1" indent="-457200"/>
            <a:r>
              <a:rPr lang="en-US" sz="2200" dirty="0"/>
              <a:t>Goals</a:t>
            </a:r>
          </a:p>
          <a:p>
            <a:pPr marL="742950" lvl="1" indent="-457200"/>
            <a:r>
              <a:rPr lang="en-US" sz="2200" dirty="0"/>
              <a:t>Referrals</a:t>
            </a:r>
          </a:p>
          <a:p>
            <a:pPr marL="742950" lvl="1" indent="-457200"/>
            <a:r>
              <a:rPr lang="en-US" sz="2200" dirty="0"/>
              <a:t>Consent</a:t>
            </a:r>
          </a:p>
          <a:p>
            <a:pPr marL="742950" lvl="1" indent="-457200"/>
            <a:r>
              <a:rPr lang="en-US" sz="2200" dirty="0"/>
              <a:t>Aggregation for exchange/reporting</a:t>
            </a:r>
          </a:p>
          <a:p>
            <a:pPr marL="457200" indent="-457200">
              <a:buFont typeface="+mj-lt"/>
              <a:buAutoNum type="arabicPeriod"/>
            </a:pPr>
            <a:r>
              <a:rPr lang="en-US" sz="2400" dirty="0"/>
              <a:t>Completed </a:t>
            </a:r>
            <a:r>
              <a:rPr lang="en-US" dirty="0"/>
              <a:t>January 2021 </a:t>
            </a:r>
            <a:r>
              <a:rPr lang="en-US" sz="2400" dirty="0"/>
              <a:t>ballot as a Standard for Trial Use Level 1 (STU1)</a:t>
            </a:r>
          </a:p>
        </p:txBody>
      </p:sp>
      <p:sp>
        <p:nvSpPr>
          <p:cNvPr id="7" name="TextBox 6">
            <a:extLst>
              <a:ext uri="{FF2B5EF4-FFF2-40B4-BE49-F238E27FC236}">
                <a16:creationId xmlns:a16="http://schemas.microsoft.com/office/drawing/2014/main" id="{2B13E140-1B02-4794-B73F-2B250DC60223}"/>
              </a:ext>
            </a:extLst>
          </p:cNvPr>
          <p:cNvSpPr txBox="1"/>
          <p:nvPr/>
        </p:nvSpPr>
        <p:spPr>
          <a:xfrm>
            <a:off x="1302327" y="5428404"/>
            <a:ext cx="6096000" cy="369332"/>
          </a:xfrm>
          <a:prstGeom prst="rect">
            <a:avLst/>
          </a:prstGeom>
          <a:noFill/>
        </p:spPr>
        <p:txBody>
          <a:bodyPr wrap="square">
            <a:spAutoFit/>
          </a:bodyPr>
          <a:lstStyle/>
          <a:p>
            <a:r>
              <a:rPr lang="en-US" dirty="0">
                <a:hlinkClick r:id="rId3"/>
              </a:rPr>
              <a:t>http://hl7.org/fhir/us/sdoh-clinicalcare/2021Jan/</a:t>
            </a:r>
            <a:r>
              <a:rPr lang="en-US" dirty="0"/>
              <a:t> </a:t>
            </a:r>
          </a:p>
        </p:txBody>
      </p:sp>
      <p:pic>
        <p:nvPicPr>
          <p:cNvPr id="9" name="Picture 8">
            <a:extLst>
              <a:ext uri="{FF2B5EF4-FFF2-40B4-BE49-F238E27FC236}">
                <a16:creationId xmlns:a16="http://schemas.microsoft.com/office/drawing/2014/main" id="{173C5CF2-B20F-437F-B13F-8ADFE9E5D24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775269" y="1380116"/>
            <a:ext cx="5088044" cy="4232954"/>
          </a:xfrm>
          <a:prstGeom prst="rect">
            <a:avLst/>
          </a:prstGeom>
        </p:spPr>
      </p:pic>
    </p:spTree>
    <p:extLst>
      <p:ext uri="{BB962C8B-B14F-4D97-AF65-F5344CB8AC3E}">
        <p14:creationId xmlns:p14="http://schemas.microsoft.com/office/powerpoint/2010/main" val="3040645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676E89-9086-41E6-ACC0-0B34F97B5C64}"/>
              </a:ext>
            </a:extLst>
          </p:cNvPr>
          <p:cNvSpPr>
            <a:spLocks noGrp="1"/>
          </p:cNvSpPr>
          <p:nvPr>
            <p:ph type="sldNum" sz="quarter" idx="12"/>
          </p:nvPr>
        </p:nvSpPr>
        <p:spPr/>
        <p:txBody>
          <a:bodyPr/>
          <a:lstStyle/>
          <a:p>
            <a:fld id="{77F48ACF-47AF-4B3F-9B94-01BB57938B9A}" type="slidenum">
              <a:rPr lang="en-US" smtClean="0">
                <a:solidFill>
                  <a:prstClr val="black">
                    <a:tint val="75000"/>
                  </a:prstClr>
                </a:solidFill>
              </a:rPr>
              <a:pPr/>
              <a:t>29</a:t>
            </a:fld>
            <a:endParaRPr lang="en-US" dirty="0">
              <a:solidFill>
                <a:prstClr val="black">
                  <a:tint val="75000"/>
                </a:prstClr>
              </a:solidFill>
            </a:endParaRPr>
          </a:p>
        </p:txBody>
      </p:sp>
      <p:sp>
        <p:nvSpPr>
          <p:cNvPr id="7" name="Title 1">
            <a:extLst>
              <a:ext uri="{FF2B5EF4-FFF2-40B4-BE49-F238E27FC236}">
                <a16:creationId xmlns:a16="http://schemas.microsoft.com/office/drawing/2014/main" id="{5DB0C922-EBB0-4E72-806D-56E7E74B1344}"/>
              </a:ext>
            </a:extLst>
          </p:cNvPr>
          <p:cNvSpPr txBox="1">
            <a:spLocks/>
          </p:cNvSpPr>
          <p:nvPr/>
        </p:nvSpPr>
        <p:spPr>
          <a:xfrm>
            <a:off x="657282" y="212572"/>
            <a:ext cx="10315517" cy="11672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sz="3200" dirty="0">
                <a:solidFill>
                  <a:srgbClr val="002060"/>
                </a:solidFill>
              </a:rPr>
              <a:t>Gravity FHIR SDOH Clinical Care IG Scope</a:t>
            </a:r>
          </a:p>
        </p:txBody>
      </p:sp>
      <p:sp>
        <p:nvSpPr>
          <p:cNvPr id="8" name="Rectangle 7">
            <a:extLst>
              <a:ext uri="{FF2B5EF4-FFF2-40B4-BE49-F238E27FC236}">
                <a16:creationId xmlns:a16="http://schemas.microsoft.com/office/drawing/2014/main" id="{586898C7-A1E0-4BBA-9BD0-0E2A7ECAFCC2}"/>
              </a:ext>
            </a:extLst>
          </p:cNvPr>
          <p:cNvSpPr/>
          <p:nvPr/>
        </p:nvSpPr>
        <p:spPr>
          <a:xfrm>
            <a:off x="5940381" y="5214212"/>
            <a:ext cx="3715352" cy="3252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19050" dir="2700000" algn="tl" rotWithShape="0">
                    <a:schemeClr val="dk1">
                      <a:alpha val="40000"/>
                    </a:schemeClr>
                  </a:outerShdw>
                </a:effectLst>
              </a:rPr>
              <a:t>Assessment/Survey (LOINC coded)</a:t>
            </a:r>
          </a:p>
        </p:txBody>
      </p:sp>
      <p:sp>
        <p:nvSpPr>
          <p:cNvPr id="9" name="Rectangle 8">
            <a:extLst>
              <a:ext uri="{FF2B5EF4-FFF2-40B4-BE49-F238E27FC236}">
                <a16:creationId xmlns:a16="http://schemas.microsoft.com/office/drawing/2014/main" id="{40595889-20D0-4E4F-A9B7-597393661232}"/>
              </a:ext>
            </a:extLst>
          </p:cNvPr>
          <p:cNvSpPr/>
          <p:nvPr/>
        </p:nvSpPr>
        <p:spPr>
          <a:xfrm>
            <a:off x="5940380" y="4532174"/>
            <a:ext cx="3715352" cy="3252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19050" dir="2700000" algn="tl" rotWithShape="0">
                    <a:schemeClr val="dk1">
                      <a:alpha val="40000"/>
                    </a:schemeClr>
                  </a:outerShdw>
                </a:effectLst>
              </a:rPr>
              <a:t>      </a:t>
            </a:r>
            <a:r>
              <a:rPr lang="en-US" sz="1100" dirty="0">
                <a:ln w="0"/>
                <a:solidFill>
                  <a:schemeClr val="tx1"/>
                </a:solidFill>
                <a:effectLst>
                  <a:outerShdw blurRad="38100" dist="19050" dir="2700000" algn="tl" rotWithShape="0">
                    <a:schemeClr val="dk1">
                      <a:alpha val="40000"/>
                    </a:schemeClr>
                  </a:outerShdw>
                </a:effectLst>
              </a:rPr>
              <a:t>Health Concerns / Problems (ICD-10-CM and SNOMED-CT)</a:t>
            </a:r>
            <a:endParaRPr lang="en-US" sz="135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077B148F-6582-44D6-8820-0DD4276DCF78}"/>
              </a:ext>
            </a:extLst>
          </p:cNvPr>
          <p:cNvSpPr/>
          <p:nvPr/>
        </p:nvSpPr>
        <p:spPr>
          <a:xfrm>
            <a:off x="5940380" y="3896937"/>
            <a:ext cx="3715352" cy="2784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19050" dir="2700000" algn="tl" rotWithShape="0">
                    <a:schemeClr val="dk1">
                      <a:alpha val="40000"/>
                    </a:schemeClr>
                  </a:outerShdw>
                </a:effectLst>
              </a:rPr>
              <a:t>Goals (LOINC)</a:t>
            </a:r>
          </a:p>
        </p:txBody>
      </p:sp>
      <p:sp>
        <p:nvSpPr>
          <p:cNvPr id="11" name="Rectangle 10">
            <a:extLst>
              <a:ext uri="{FF2B5EF4-FFF2-40B4-BE49-F238E27FC236}">
                <a16:creationId xmlns:a16="http://schemas.microsoft.com/office/drawing/2014/main" id="{EA4C1E2E-29A7-44D0-A7C6-E2CF8AE6C027}"/>
              </a:ext>
            </a:extLst>
          </p:cNvPr>
          <p:cNvSpPr/>
          <p:nvPr/>
        </p:nvSpPr>
        <p:spPr>
          <a:xfrm>
            <a:off x="5940380" y="3252260"/>
            <a:ext cx="3715352" cy="2806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19050" dir="2700000" algn="tl" rotWithShape="0">
                    <a:schemeClr val="dk1">
                      <a:alpha val="40000"/>
                    </a:schemeClr>
                  </a:outerShdw>
                </a:effectLst>
              </a:rPr>
              <a:t>      Interventions (SNOMED-CT, CPT/HCPCS)</a:t>
            </a:r>
          </a:p>
        </p:txBody>
      </p:sp>
      <p:sp>
        <p:nvSpPr>
          <p:cNvPr id="12" name="Rectangle 11">
            <a:extLst>
              <a:ext uri="{FF2B5EF4-FFF2-40B4-BE49-F238E27FC236}">
                <a16:creationId xmlns:a16="http://schemas.microsoft.com/office/drawing/2014/main" id="{E3A2324D-4C4E-4A00-B195-2B85B28A7751}"/>
              </a:ext>
            </a:extLst>
          </p:cNvPr>
          <p:cNvSpPr/>
          <p:nvPr/>
        </p:nvSpPr>
        <p:spPr>
          <a:xfrm>
            <a:off x="5943600" y="2601485"/>
            <a:ext cx="3715352" cy="2807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19050" dir="2700000" algn="tl" rotWithShape="0">
                    <a:schemeClr val="dk1">
                      <a:alpha val="40000"/>
                    </a:schemeClr>
                  </a:outerShdw>
                </a:effectLst>
              </a:rPr>
              <a:t>Interventions (e.g., by CBOs)</a:t>
            </a:r>
          </a:p>
        </p:txBody>
      </p:sp>
      <p:sp>
        <p:nvSpPr>
          <p:cNvPr id="13" name="Rectangle 12">
            <a:extLst>
              <a:ext uri="{FF2B5EF4-FFF2-40B4-BE49-F238E27FC236}">
                <a16:creationId xmlns:a16="http://schemas.microsoft.com/office/drawing/2014/main" id="{0702503F-D326-449C-AB0F-91DED55A184C}"/>
              </a:ext>
            </a:extLst>
          </p:cNvPr>
          <p:cNvSpPr/>
          <p:nvPr/>
        </p:nvSpPr>
        <p:spPr>
          <a:xfrm>
            <a:off x="5943600" y="1950956"/>
            <a:ext cx="3733800" cy="2805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19050" dir="2700000" algn="tl" rotWithShape="0">
                    <a:schemeClr val="dk1">
                      <a:alpha val="40000"/>
                    </a:schemeClr>
                  </a:outerShdw>
                </a:effectLst>
              </a:rPr>
              <a:t>Outcomes (Procedures/Quality Measures)</a:t>
            </a:r>
          </a:p>
        </p:txBody>
      </p:sp>
      <p:sp>
        <p:nvSpPr>
          <p:cNvPr id="14" name="Rectangle 13">
            <a:extLst>
              <a:ext uri="{FF2B5EF4-FFF2-40B4-BE49-F238E27FC236}">
                <a16:creationId xmlns:a16="http://schemas.microsoft.com/office/drawing/2014/main" id="{84F1F926-0EAF-40B5-98BE-E0AFE9C020C7}"/>
              </a:ext>
            </a:extLst>
          </p:cNvPr>
          <p:cNvSpPr/>
          <p:nvPr/>
        </p:nvSpPr>
        <p:spPr>
          <a:xfrm rot="5400000">
            <a:off x="3786667" y="3518576"/>
            <a:ext cx="3616808" cy="4250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19050" dir="2700000" algn="tl" rotWithShape="0">
                    <a:schemeClr val="dk1">
                      <a:alpha val="40000"/>
                    </a:schemeClr>
                  </a:outerShdw>
                </a:effectLst>
              </a:rPr>
              <a:t>Aggregation and Reporting</a:t>
            </a:r>
          </a:p>
        </p:txBody>
      </p:sp>
      <p:sp>
        <p:nvSpPr>
          <p:cNvPr id="15" name="Arrow: Down 14">
            <a:extLst>
              <a:ext uri="{FF2B5EF4-FFF2-40B4-BE49-F238E27FC236}">
                <a16:creationId xmlns:a16="http://schemas.microsoft.com/office/drawing/2014/main" id="{B260C1E5-F247-4EC2-8074-D94607E9E28C}"/>
              </a:ext>
            </a:extLst>
          </p:cNvPr>
          <p:cNvSpPr/>
          <p:nvPr/>
        </p:nvSpPr>
        <p:spPr>
          <a:xfrm rot="10800000">
            <a:off x="7492690" y="4175397"/>
            <a:ext cx="184328" cy="35677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Arrow: Down 15">
            <a:extLst>
              <a:ext uri="{FF2B5EF4-FFF2-40B4-BE49-F238E27FC236}">
                <a16:creationId xmlns:a16="http://schemas.microsoft.com/office/drawing/2014/main" id="{F9544AD9-5085-4C34-8F28-26B5510D2A05}"/>
              </a:ext>
            </a:extLst>
          </p:cNvPr>
          <p:cNvSpPr/>
          <p:nvPr/>
        </p:nvSpPr>
        <p:spPr>
          <a:xfrm rot="10800000">
            <a:off x="7489072" y="4857438"/>
            <a:ext cx="184328" cy="35677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Arrow: Down 16">
            <a:extLst>
              <a:ext uri="{FF2B5EF4-FFF2-40B4-BE49-F238E27FC236}">
                <a16:creationId xmlns:a16="http://schemas.microsoft.com/office/drawing/2014/main" id="{A506802D-E4ED-44ED-AF01-6C81B4D419AD}"/>
              </a:ext>
            </a:extLst>
          </p:cNvPr>
          <p:cNvSpPr/>
          <p:nvPr/>
        </p:nvSpPr>
        <p:spPr>
          <a:xfrm rot="10800000">
            <a:off x="7470734" y="2237465"/>
            <a:ext cx="184328" cy="366727"/>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Arrow: Down 17">
            <a:extLst>
              <a:ext uri="{FF2B5EF4-FFF2-40B4-BE49-F238E27FC236}">
                <a16:creationId xmlns:a16="http://schemas.microsoft.com/office/drawing/2014/main" id="{8429D83F-F038-49C6-A33F-5175311E0B74}"/>
              </a:ext>
            </a:extLst>
          </p:cNvPr>
          <p:cNvSpPr/>
          <p:nvPr/>
        </p:nvSpPr>
        <p:spPr>
          <a:xfrm rot="10800000">
            <a:off x="7470735" y="2889486"/>
            <a:ext cx="184328" cy="35677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Arrow: Down 18">
            <a:extLst>
              <a:ext uri="{FF2B5EF4-FFF2-40B4-BE49-F238E27FC236}">
                <a16:creationId xmlns:a16="http://schemas.microsoft.com/office/drawing/2014/main" id="{2833BBB4-7A02-42D5-B980-8A8EFCA44071}"/>
              </a:ext>
            </a:extLst>
          </p:cNvPr>
          <p:cNvSpPr/>
          <p:nvPr/>
        </p:nvSpPr>
        <p:spPr>
          <a:xfrm rot="10800000">
            <a:off x="7470735" y="3536541"/>
            <a:ext cx="184328" cy="35677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Box 19">
            <a:extLst>
              <a:ext uri="{FF2B5EF4-FFF2-40B4-BE49-F238E27FC236}">
                <a16:creationId xmlns:a16="http://schemas.microsoft.com/office/drawing/2014/main" id="{AB668EE5-BA30-476C-9B9D-8D9E3B328BCF}"/>
              </a:ext>
            </a:extLst>
          </p:cNvPr>
          <p:cNvSpPr txBox="1"/>
          <p:nvPr/>
        </p:nvSpPr>
        <p:spPr>
          <a:xfrm>
            <a:off x="7794139" y="4921392"/>
            <a:ext cx="727656" cy="300082"/>
          </a:xfrm>
          <a:prstGeom prst="rect">
            <a:avLst/>
          </a:prstGeom>
          <a:noFill/>
        </p:spPr>
        <p:txBody>
          <a:bodyPr wrap="square" rtlCol="0">
            <a:spAutoFit/>
          </a:bodyPr>
          <a:lstStyle/>
          <a:p>
            <a:r>
              <a:rPr lang="en-US" sz="1350" dirty="0"/>
              <a:t>Coding</a:t>
            </a:r>
          </a:p>
        </p:txBody>
      </p:sp>
      <p:sp>
        <p:nvSpPr>
          <p:cNvPr id="21" name="TextBox 20">
            <a:extLst>
              <a:ext uri="{FF2B5EF4-FFF2-40B4-BE49-F238E27FC236}">
                <a16:creationId xmlns:a16="http://schemas.microsoft.com/office/drawing/2014/main" id="{1B4E67E0-FCEE-46BF-B6C3-30F21808BB5C}"/>
              </a:ext>
            </a:extLst>
          </p:cNvPr>
          <p:cNvSpPr txBox="1"/>
          <p:nvPr/>
        </p:nvSpPr>
        <p:spPr>
          <a:xfrm>
            <a:off x="7794139" y="4247262"/>
            <a:ext cx="727656" cy="300082"/>
          </a:xfrm>
          <a:prstGeom prst="rect">
            <a:avLst/>
          </a:prstGeom>
          <a:noFill/>
        </p:spPr>
        <p:txBody>
          <a:bodyPr wrap="square" rtlCol="0">
            <a:spAutoFit/>
          </a:bodyPr>
          <a:lstStyle/>
          <a:p>
            <a:r>
              <a:rPr lang="en-US" sz="1350" dirty="0"/>
              <a:t>Set</a:t>
            </a:r>
          </a:p>
        </p:txBody>
      </p:sp>
      <p:sp>
        <p:nvSpPr>
          <p:cNvPr id="22" name="TextBox 21">
            <a:extLst>
              <a:ext uri="{FF2B5EF4-FFF2-40B4-BE49-F238E27FC236}">
                <a16:creationId xmlns:a16="http://schemas.microsoft.com/office/drawing/2014/main" id="{F5E872C0-7788-4EC9-8DCC-20F0ACF61040}"/>
              </a:ext>
            </a:extLst>
          </p:cNvPr>
          <p:cNvSpPr txBox="1"/>
          <p:nvPr/>
        </p:nvSpPr>
        <p:spPr>
          <a:xfrm>
            <a:off x="7754071" y="3631827"/>
            <a:ext cx="1564153" cy="300082"/>
          </a:xfrm>
          <a:prstGeom prst="rect">
            <a:avLst/>
          </a:prstGeom>
          <a:noFill/>
        </p:spPr>
        <p:txBody>
          <a:bodyPr wrap="square" rtlCol="0">
            <a:spAutoFit/>
          </a:bodyPr>
          <a:lstStyle/>
          <a:p>
            <a:r>
              <a:rPr lang="en-US" sz="1350" dirty="0"/>
              <a:t>Plan/Assign</a:t>
            </a:r>
          </a:p>
        </p:txBody>
      </p:sp>
      <p:sp>
        <p:nvSpPr>
          <p:cNvPr id="23" name="TextBox 22">
            <a:extLst>
              <a:ext uri="{FF2B5EF4-FFF2-40B4-BE49-F238E27FC236}">
                <a16:creationId xmlns:a16="http://schemas.microsoft.com/office/drawing/2014/main" id="{4BFBD502-6C33-4A92-9944-93CB20F581EA}"/>
              </a:ext>
            </a:extLst>
          </p:cNvPr>
          <p:cNvSpPr txBox="1"/>
          <p:nvPr/>
        </p:nvSpPr>
        <p:spPr>
          <a:xfrm>
            <a:off x="7750270" y="2990793"/>
            <a:ext cx="1158320" cy="300082"/>
          </a:xfrm>
          <a:prstGeom prst="rect">
            <a:avLst/>
          </a:prstGeom>
          <a:noFill/>
        </p:spPr>
        <p:txBody>
          <a:bodyPr wrap="square" rtlCol="0">
            <a:spAutoFit/>
          </a:bodyPr>
          <a:lstStyle/>
          <a:p>
            <a:r>
              <a:rPr lang="en-US" sz="1350" dirty="0"/>
              <a:t>Execute</a:t>
            </a:r>
          </a:p>
        </p:txBody>
      </p:sp>
      <p:sp>
        <p:nvSpPr>
          <p:cNvPr id="24" name="TextBox 23">
            <a:extLst>
              <a:ext uri="{FF2B5EF4-FFF2-40B4-BE49-F238E27FC236}">
                <a16:creationId xmlns:a16="http://schemas.microsoft.com/office/drawing/2014/main" id="{E3AFBB05-A993-4D93-87D1-384BF6850D6B}"/>
              </a:ext>
            </a:extLst>
          </p:cNvPr>
          <p:cNvSpPr txBox="1"/>
          <p:nvPr/>
        </p:nvSpPr>
        <p:spPr>
          <a:xfrm>
            <a:off x="7655062" y="2279306"/>
            <a:ext cx="2153956" cy="300082"/>
          </a:xfrm>
          <a:prstGeom prst="rect">
            <a:avLst/>
          </a:prstGeom>
          <a:noFill/>
        </p:spPr>
        <p:txBody>
          <a:bodyPr wrap="square" rtlCol="0">
            <a:spAutoFit/>
          </a:bodyPr>
          <a:lstStyle/>
          <a:p>
            <a:r>
              <a:rPr lang="en-US" sz="1350" dirty="0"/>
              <a:t>Document/Measure/Survey</a:t>
            </a:r>
          </a:p>
        </p:txBody>
      </p:sp>
      <p:sp>
        <p:nvSpPr>
          <p:cNvPr id="25" name="Rectangle 24">
            <a:extLst>
              <a:ext uri="{FF2B5EF4-FFF2-40B4-BE49-F238E27FC236}">
                <a16:creationId xmlns:a16="http://schemas.microsoft.com/office/drawing/2014/main" id="{C95F45A9-341F-4AA2-B9F8-FE13EC2069C2}"/>
              </a:ext>
            </a:extLst>
          </p:cNvPr>
          <p:cNvSpPr/>
          <p:nvPr/>
        </p:nvSpPr>
        <p:spPr>
          <a:xfrm rot="5400000">
            <a:off x="8179420" y="3533687"/>
            <a:ext cx="3616808" cy="4250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19050" dir="2700000" algn="tl" rotWithShape="0">
                    <a:schemeClr val="dk1">
                      <a:alpha val="40000"/>
                    </a:schemeClr>
                  </a:outerShdw>
                </a:effectLst>
              </a:rPr>
              <a:t>Consent</a:t>
            </a:r>
          </a:p>
        </p:txBody>
      </p:sp>
      <p:sp>
        <p:nvSpPr>
          <p:cNvPr id="27" name="TextBox 26">
            <a:extLst>
              <a:ext uri="{FF2B5EF4-FFF2-40B4-BE49-F238E27FC236}">
                <a16:creationId xmlns:a16="http://schemas.microsoft.com/office/drawing/2014/main" id="{729D3965-FB4C-46B6-86F3-B68886EEB540}"/>
              </a:ext>
            </a:extLst>
          </p:cNvPr>
          <p:cNvSpPr txBox="1"/>
          <p:nvPr/>
        </p:nvSpPr>
        <p:spPr>
          <a:xfrm>
            <a:off x="1219200" y="1938145"/>
            <a:ext cx="3659918" cy="3208571"/>
          </a:xfrm>
          <a:prstGeom prst="rect">
            <a:avLst/>
          </a:prstGeom>
          <a:solidFill>
            <a:schemeClr val="bg2"/>
          </a:solidFill>
        </p:spPr>
        <p:txBody>
          <a:bodyPr wrap="square" rtlCol="0">
            <a:spAutoFit/>
          </a:bodyPr>
          <a:lstStyle/>
          <a:p>
            <a:pPr marL="257175" indent="-257175">
              <a:spcBef>
                <a:spcPts val="900"/>
              </a:spcBef>
              <a:buFont typeface="+mj-lt"/>
              <a:buAutoNum type="arabicPeriod"/>
            </a:pPr>
            <a:r>
              <a:rPr lang="en-US" sz="1500" dirty="0">
                <a:solidFill>
                  <a:srgbClr val="C00000"/>
                </a:solidFill>
              </a:rPr>
              <a:t>Document SDOH data in conjunction with the patient encounter</a:t>
            </a:r>
          </a:p>
          <a:p>
            <a:pPr marL="257175" indent="-257175">
              <a:spcBef>
                <a:spcPts val="900"/>
              </a:spcBef>
              <a:buFont typeface="+mj-lt"/>
              <a:buAutoNum type="arabicPeriod"/>
            </a:pPr>
            <a:r>
              <a:rPr lang="en-US" sz="1500" dirty="0">
                <a:solidFill>
                  <a:srgbClr val="C00000"/>
                </a:solidFill>
              </a:rPr>
              <a:t>Set SDOH related goals.</a:t>
            </a:r>
          </a:p>
          <a:p>
            <a:pPr marL="257175" indent="-257175">
              <a:spcBef>
                <a:spcPts val="900"/>
              </a:spcBef>
              <a:buFont typeface="+mj-lt"/>
              <a:buAutoNum type="arabicPeriod"/>
            </a:pPr>
            <a:r>
              <a:rPr lang="en-US" sz="1500" dirty="0">
                <a:solidFill>
                  <a:srgbClr val="C00000"/>
                </a:solidFill>
              </a:rPr>
              <a:t>Establish and related interventions to completion.</a:t>
            </a:r>
          </a:p>
          <a:p>
            <a:pPr marL="257175" indent="-257175">
              <a:spcBef>
                <a:spcPts val="900"/>
              </a:spcBef>
              <a:buFont typeface="+mj-lt"/>
              <a:buAutoNum type="arabicPeriod"/>
            </a:pPr>
            <a:r>
              <a:rPr lang="en-US" sz="1500" dirty="0">
                <a:solidFill>
                  <a:srgbClr val="C00000"/>
                </a:solidFill>
              </a:rPr>
              <a:t>Document and measure outcomes.</a:t>
            </a:r>
          </a:p>
          <a:p>
            <a:pPr marL="257175" indent="-257175">
              <a:spcBef>
                <a:spcPts val="900"/>
              </a:spcBef>
              <a:buFont typeface="+mj-lt"/>
              <a:buAutoNum type="arabicPeriod"/>
            </a:pPr>
            <a:r>
              <a:rPr lang="en-US" sz="1500" dirty="0">
                <a:solidFill>
                  <a:srgbClr val="C00000"/>
                </a:solidFill>
              </a:rPr>
              <a:t>Gather and aggregate SDOH data or uses beyond the point of care (e.g. population health management, quality reporting, and risk adjustment/ risk stratification).</a:t>
            </a:r>
          </a:p>
          <a:p>
            <a:pPr marL="257175" indent="-257175">
              <a:spcBef>
                <a:spcPts val="900"/>
              </a:spcBef>
              <a:buFont typeface="+mj-lt"/>
              <a:buAutoNum type="arabicPeriod"/>
            </a:pPr>
            <a:r>
              <a:rPr lang="en-US" sz="1500" dirty="0">
                <a:solidFill>
                  <a:srgbClr val="C00000"/>
                </a:solidFill>
              </a:rPr>
              <a:t>Manage patient consent</a:t>
            </a:r>
          </a:p>
        </p:txBody>
      </p:sp>
      <p:sp>
        <p:nvSpPr>
          <p:cNvPr id="28" name="Oval 27">
            <a:extLst>
              <a:ext uri="{FF2B5EF4-FFF2-40B4-BE49-F238E27FC236}">
                <a16:creationId xmlns:a16="http://schemas.microsoft.com/office/drawing/2014/main" id="{EAC99C5F-7D0B-4C76-8645-AFC958C543A9}"/>
              </a:ext>
            </a:extLst>
          </p:cNvPr>
          <p:cNvSpPr/>
          <p:nvPr/>
        </p:nvSpPr>
        <p:spPr>
          <a:xfrm>
            <a:off x="1253836" y="2004065"/>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1</a:t>
            </a:r>
          </a:p>
        </p:txBody>
      </p:sp>
      <p:sp>
        <p:nvSpPr>
          <p:cNvPr id="29" name="Oval 28">
            <a:extLst>
              <a:ext uri="{FF2B5EF4-FFF2-40B4-BE49-F238E27FC236}">
                <a16:creationId xmlns:a16="http://schemas.microsoft.com/office/drawing/2014/main" id="{925F5CFE-DE78-49EB-ACDB-20DEFDCFFE7D}"/>
              </a:ext>
            </a:extLst>
          </p:cNvPr>
          <p:cNvSpPr/>
          <p:nvPr/>
        </p:nvSpPr>
        <p:spPr>
          <a:xfrm>
            <a:off x="1253836" y="2565335"/>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2</a:t>
            </a:r>
          </a:p>
        </p:txBody>
      </p:sp>
      <p:sp>
        <p:nvSpPr>
          <p:cNvPr id="30" name="Oval 29">
            <a:extLst>
              <a:ext uri="{FF2B5EF4-FFF2-40B4-BE49-F238E27FC236}">
                <a16:creationId xmlns:a16="http://schemas.microsoft.com/office/drawing/2014/main" id="{8E78546F-4615-4913-9327-EE6C66D1A3BD}"/>
              </a:ext>
            </a:extLst>
          </p:cNvPr>
          <p:cNvSpPr/>
          <p:nvPr/>
        </p:nvSpPr>
        <p:spPr>
          <a:xfrm>
            <a:off x="1253836" y="2913435"/>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3</a:t>
            </a:r>
          </a:p>
        </p:txBody>
      </p:sp>
      <p:sp>
        <p:nvSpPr>
          <p:cNvPr id="31" name="Oval 30">
            <a:extLst>
              <a:ext uri="{FF2B5EF4-FFF2-40B4-BE49-F238E27FC236}">
                <a16:creationId xmlns:a16="http://schemas.microsoft.com/office/drawing/2014/main" id="{B7ACC707-EB80-40F2-9A9D-96149818EFF6}"/>
              </a:ext>
            </a:extLst>
          </p:cNvPr>
          <p:cNvSpPr/>
          <p:nvPr/>
        </p:nvSpPr>
        <p:spPr>
          <a:xfrm>
            <a:off x="6013582" y="5270620"/>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1</a:t>
            </a:r>
          </a:p>
        </p:txBody>
      </p:sp>
      <p:sp>
        <p:nvSpPr>
          <p:cNvPr id="32" name="Oval 31">
            <a:extLst>
              <a:ext uri="{FF2B5EF4-FFF2-40B4-BE49-F238E27FC236}">
                <a16:creationId xmlns:a16="http://schemas.microsoft.com/office/drawing/2014/main" id="{60043874-E972-4D0A-BDFA-7592F4C234AF}"/>
              </a:ext>
            </a:extLst>
          </p:cNvPr>
          <p:cNvSpPr/>
          <p:nvPr/>
        </p:nvSpPr>
        <p:spPr>
          <a:xfrm>
            <a:off x="6008552" y="4592331"/>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1</a:t>
            </a:r>
          </a:p>
        </p:txBody>
      </p:sp>
      <p:sp>
        <p:nvSpPr>
          <p:cNvPr id="33" name="Oval 32">
            <a:extLst>
              <a:ext uri="{FF2B5EF4-FFF2-40B4-BE49-F238E27FC236}">
                <a16:creationId xmlns:a16="http://schemas.microsoft.com/office/drawing/2014/main" id="{F612D269-BB12-430F-B0A0-AF33DD997BFB}"/>
              </a:ext>
            </a:extLst>
          </p:cNvPr>
          <p:cNvSpPr/>
          <p:nvPr/>
        </p:nvSpPr>
        <p:spPr>
          <a:xfrm>
            <a:off x="6020074" y="3922467"/>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2</a:t>
            </a:r>
          </a:p>
        </p:txBody>
      </p:sp>
      <p:sp>
        <p:nvSpPr>
          <p:cNvPr id="34" name="Oval 33">
            <a:extLst>
              <a:ext uri="{FF2B5EF4-FFF2-40B4-BE49-F238E27FC236}">
                <a16:creationId xmlns:a16="http://schemas.microsoft.com/office/drawing/2014/main" id="{EAA913C4-BEE2-4E7C-BB64-5A798DAC2676}"/>
              </a:ext>
            </a:extLst>
          </p:cNvPr>
          <p:cNvSpPr/>
          <p:nvPr/>
        </p:nvSpPr>
        <p:spPr>
          <a:xfrm>
            <a:off x="6026546" y="3283694"/>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3</a:t>
            </a:r>
          </a:p>
        </p:txBody>
      </p:sp>
      <p:sp>
        <p:nvSpPr>
          <p:cNvPr id="35" name="Oval 34">
            <a:extLst>
              <a:ext uri="{FF2B5EF4-FFF2-40B4-BE49-F238E27FC236}">
                <a16:creationId xmlns:a16="http://schemas.microsoft.com/office/drawing/2014/main" id="{AC9FC784-C0EC-4EFF-9F7F-A0BCD7564C5C}"/>
              </a:ext>
            </a:extLst>
          </p:cNvPr>
          <p:cNvSpPr/>
          <p:nvPr/>
        </p:nvSpPr>
        <p:spPr>
          <a:xfrm>
            <a:off x="5467646" y="1986293"/>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5</a:t>
            </a:r>
          </a:p>
        </p:txBody>
      </p:sp>
      <p:sp>
        <p:nvSpPr>
          <p:cNvPr id="36" name="Right Arrow 31">
            <a:extLst>
              <a:ext uri="{FF2B5EF4-FFF2-40B4-BE49-F238E27FC236}">
                <a16:creationId xmlns:a16="http://schemas.microsoft.com/office/drawing/2014/main" id="{1D47E008-EF41-4D40-BD70-22285B079C63}"/>
              </a:ext>
            </a:extLst>
          </p:cNvPr>
          <p:cNvSpPr/>
          <p:nvPr/>
        </p:nvSpPr>
        <p:spPr>
          <a:xfrm>
            <a:off x="4985253" y="3504297"/>
            <a:ext cx="347111" cy="38901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Oval 36">
            <a:extLst>
              <a:ext uri="{FF2B5EF4-FFF2-40B4-BE49-F238E27FC236}">
                <a16:creationId xmlns:a16="http://schemas.microsoft.com/office/drawing/2014/main" id="{ACAF2F76-356F-4CB3-8678-CC56388F20B2}"/>
              </a:ext>
            </a:extLst>
          </p:cNvPr>
          <p:cNvSpPr/>
          <p:nvPr/>
        </p:nvSpPr>
        <p:spPr>
          <a:xfrm>
            <a:off x="6026919" y="2626445"/>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3</a:t>
            </a:r>
          </a:p>
        </p:txBody>
      </p:sp>
      <p:sp>
        <p:nvSpPr>
          <p:cNvPr id="38" name="TextBox 37">
            <a:extLst>
              <a:ext uri="{FF2B5EF4-FFF2-40B4-BE49-F238E27FC236}">
                <a16:creationId xmlns:a16="http://schemas.microsoft.com/office/drawing/2014/main" id="{E1E2CF91-4820-414D-B748-1D3B4B23F204}"/>
              </a:ext>
            </a:extLst>
          </p:cNvPr>
          <p:cNvSpPr txBox="1"/>
          <p:nvPr/>
        </p:nvSpPr>
        <p:spPr>
          <a:xfrm>
            <a:off x="5382571" y="5646403"/>
            <a:ext cx="4817757" cy="276999"/>
          </a:xfrm>
          <a:prstGeom prst="rect">
            <a:avLst/>
          </a:prstGeom>
          <a:noFill/>
        </p:spPr>
        <p:txBody>
          <a:bodyPr wrap="square" rtlCol="0">
            <a:spAutoFit/>
          </a:bodyPr>
          <a:lstStyle/>
          <a:p>
            <a:pPr algn="ctr"/>
            <a:r>
              <a:rPr lang="en-US" sz="1200" dirty="0">
                <a:hlinkClick r:id="rId2"/>
              </a:rPr>
              <a:t>http://build.fhir.org/ig/HL7/fhir-sdoh-clinicalcare/</a:t>
            </a:r>
            <a:r>
              <a:rPr lang="en-US" sz="1200" dirty="0"/>
              <a:t> </a:t>
            </a:r>
          </a:p>
        </p:txBody>
      </p:sp>
      <p:sp>
        <p:nvSpPr>
          <p:cNvPr id="39" name="Oval 38">
            <a:extLst>
              <a:ext uri="{FF2B5EF4-FFF2-40B4-BE49-F238E27FC236}">
                <a16:creationId xmlns:a16="http://schemas.microsoft.com/office/drawing/2014/main" id="{41AEBB30-90EF-4176-AA49-C8018F666A5E}"/>
              </a:ext>
            </a:extLst>
          </p:cNvPr>
          <p:cNvSpPr/>
          <p:nvPr/>
        </p:nvSpPr>
        <p:spPr>
          <a:xfrm>
            <a:off x="6020074" y="1986294"/>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4</a:t>
            </a:r>
          </a:p>
        </p:txBody>
      </p:sp>
      <p:sp>
        <p:nvSpPr>
          <p:cNvPr id="40" name="Oval 39">
            <a:extLst>
              <a:ext uri="{FF2B5EF4-FFF2-40B4-BE49-F238E27FC236}">
                <a16:creationId xmlns:a16="http://schemas.microsoft.com/office/drawing/2014/main" id="{F6BCCAF9-EEE5-4630-B59B-0117D8599887}"/>
              </a:ext>
            </a:extLst>
          </p:cNvPr>
          <p:cNvSpPr/>
          <p:nvPr/>
        </p:nvSpPr>
        <p:spPr>
          <a:xfrm>
            <a:off x="1253836" y="3482673"/>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4</a:t>
            </a:r>
          </a:p>
        </p:txBody>
      </p:sp>
      <p:sp>
        <p:nvSpPr>
          <p:cNvPr id="41" name="Oval 40">
            <a:extLst>
              <a:ext uri="{FF2B5EF4-FFF2-40B4-BE49-F238E27FC236}">
                <a16:creationId xmlns:a16="http://schemas.microsoft.com/office/drawing/2014/main" id="{A5C1C588-06C5-4E9C-9077-9577C9A38AE2}"/>
              </a:ext>
            </a:extLst>
          </p:cNvPr>
          <p:cNvSpPr/>
          <p:nvPr/>
        </p:nvSpPr>
        <p:spPr>
          <a:xfrm>
            <a:off x="1253836" y="3818418"/>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5</a:t>
            </a:r>
          </a:p>
        </p:txBody>
      </p:sp>
      <p:sp>
        <p:nvSpPr>
          <p:cNvPr id="43" name="Oval 42">
            <a:extLst>
              <a:ext uri="{FF2B5EF4-FFF2-40B4-BE49-F238E27FC236}">
                <a16:creationId xmlns:a16="http://schemas.microsoft.com/office/drawing/2014/main" id="{0F026AF0-1EF6-49C8-BA98-B6D11BB0DBDD}"/>
              </a:ext>
            </a:extLst>
          </p:cNvPr>
          <p:cNvSpPr/>
          <p:nvPr/>
        </p:nvSpPr>
        <p:spPr>
          <a:xfrm>
            <a:off x="9868761" y="2004065"/>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6</a:t>
            </a:r>
          </a:p>
        </p:txBody>
      </p:sp>
      <p:sp>
        <p:nvSpPr>
          <p:cNvPr id="45" name="Oval 44">
            <a:extLst>
              <a:ext uri="{FF2B5EF4-FFF2-40B4-BE49-F238E27FC236}">
                <a16:creationId xmlns:a16="http://schemas.microsoft.com/office/drawing/2014/main" id="{7F9C67B0-C9B9-4757-8F1F-A587A72F5E63}"/>
              </a:ext>
            </a:extLst>
          </p:cNvPr>
          <p:cNvSpPr/>
          <p:nvPr/>
        </p:nvSpPr>
        <p:spPr>
          <a:xfrm>
            <a:off x="1230231" y="4860869"/>
            <a:ext cx="238125" cy="2273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6</a:t>
            </a:r>
          </a:p>
        </p:txBody>
      </p:sp>
    </p:spTree>
    <p:extLst>
      <p:ext uri="{BB962C8B-B14F-4D97-AF65-F5344CB8AC3E}">
        <p14:creationId xmlns:p14="http://schemas.microsoft.com/office/powerpoint/2010/main" val="3250006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F76F83-D4A7-D440-B2EC-3359C6A7116F}"/>
              </a:ext>
            </a:extLst>
          </p:cNvPr>
          <p:cNvSpPr txBox="1"/>
          <p:nvPr/>
        </p:nvSpPr>
        <p:spPr>
          <a:xfrm>
            <a:off x="2165743" y="2628929"/>
            <a:ext cx="7860515" cy="707886"/>
          </a:xfrm>
          <a:prstGeom prst="rect">
            <a:avLst/>
          </a:prstGeom>
          <a:noFill/>
        </p:spPr>
        <p:txBody>
          <a:bodyPr wrap="square" rtlCol="0">
            <a:spAutoFit/>
          </a:bodyPr>
          <a:lstStyle/>
          <a:p>
            <a:pPr algn="ctr">
              <a:defRPr/>
            </a:pPr>
            <a:r>
              <a:rPr lang="en-US" sz="4000" dirty="0">
                <a:solidFill>
                  <a:srgbClr val="002060"/>
                </a:solidFill>
              </a:rPr>
              <a:t>Gravity Project Team</a:t>
            </a:r>
          </a:p>
        </p:txBody>
      </p:sp>
    </p:spTree>
    <p:extLst>
      <p:ext uri="{BB962C8B-B14F-4D97-AF65-F5344CB8AC3E}">
        <p14:creationId xmlns:p14="http://schemas.microsoft.com/office/powerpoint/2010/main" val="2528319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EFEB-7978-4B46-9F9D-5A2780FC7242}"/>
              </a:ext>
            </a:extLst>
          </p:cNvPr>
          <p:cNvSpPr>
            <a:spLocks noGrp="1"/>
          </p:cNvSpPr>
          <p:nvPr>
            <p:ph type="title"/>
          </p:nvPr>
        </p:nvSpPr>
        <p:spPr/>
        <p:txBody>
          <a:bodyPr>
            <a:normAutofit/>
          </a:bodyPr>
          <a:lstStyle/>
          <a:p>
            <a:r>
              <a:rPr lang="en-US" sz="3200" dirty="0">
                <a:solidFill>
                  <a:srgbClr val="002060"/>
                </a:solidFill>
                <a:latin typeface="+mn-lt"/>
              </a:rPr>
              <a:t>FHIR IG Connectathon Jan. 13 to 15</a:t>
            </a:r>
            <a:r>
              <a:rPr lang="en-US" sz="3200" baseline="30000" dirty="0">
                <a:solidFill>
                  <a:srgbClr val="002060"/>
                </a:solidFill>
                <a:latin typeface="+mn-lt"/>
              </a:rPr>
              <a:t>th</a:t>
            </a:r>
            <a:r>
              <a:rPr lang="en-US" sz="3200" dirty="0">
                <a:solidFill>
                  <a:srgbClr val="002060"/>
                </a:solidFill>
                <a:latin typeface="+mn-lt"/>
              </a:rPr>
              <a:t> 2021</a:t>
            </a:r>
          </a:p>
        </p:txBody>
      </p:sp>
      <p:sp>
        <p:nvSpPr>
          <p:cNvPr id="8" name="Content Placeholder 7">
            <a:extLst>
              <a:ext uri="{FF2B5EF4-FFF2-40B4-BE49-F238E27FC236}">
                <a16:creationId xmlns:a16="http://schemas.microsoft.com/office/drawing/2014/main" id="{AF3DA4A5-87F3-5E4C-AA7E-182C4B69AE56}"/>
              </a:ext>
            </a:extLst>
          </p:cNvPr>
          <p:cNvSpPr>
            <a:spLocks noGrp="1"/>
          </p:cNvSpPr>
          <p:nvPr>
            <p:ph idx="1"/>
          </p:nvPr>
        </p:nvSpPr>
        <p:spPr>
          <a:xfrm>
            <a:off x="528822" y="1063936"/>
            <a:ext cx="11555326" cy="4730128"/>
          </a:xfrm>
        </p:spPr>
        <p:txBody>
          <a:bodyPr/>
          <a:lstStyle/>
          <a:p>
            <a:r>
              <a:rPr lang="en-US" dirty="0"/>
              <a:t>Gravity Connectathon Track Page </a:t>
            </a:r>
          </a:p>
          <a:p>
            <a:pPr marL="0" indent="0">
              <a:buNone/>
            </a:pPr>
            <a:r>
              <a:rPr lang="en-US" dirty="0"/>
              <a:t>	</a:t>
            </a:r>
            <a:r>
              <a:rPr lang="en-US" dirty="0">
                <a:hlinkClick r:id="rId3"/>
              </a:rPr>
              <a:t>https://confluence.hl7.org/display/FHIR/2021-01+Gravity+SDOH+Clinical+Care+Track</a:t>
            </a:r>
            <a:r>
              <a:rPr lang="en-US" dirty="0"/>
              <a:t> </a:t>
            </a:r>
          </a:p>
          <a:p>
            <a:r>
              <a:rPr lang="en-US" dirty="0"/>
              <a:t>Connectathon Goals: Test the SDOH Clinical Care FHIR IG. The SDOH FHIR IG provides a framework for multiple SDOH domains. The track tested three use cases:</a:t>
            </a:r>
          </a:p>
          <a:p>
            <a:pPr marL="800100" lvl="1" indent="-457200">
              <a:buFont typeface="+mj-lt"/>
              <a:buAutoNum type="arabicPeriod"/>
            </a:pPr>
            <a:r>
              <a:rPr lang="en-US" dirty="0"/>
              <a:t>Exchange and update interventions between a provider and CBRO or CBO</a:t>
            </a:r>
          </a:p>
          <a:p>
            <a:pPr marL="800100" lvl="1" indent="-457200">
              <a:buFont typeface="+mj-lt"/>
              <a:buAutoNum type="arabicPeriod"/>
            </a:pPr>
            <a:r>
              <a:rPr lang="en-US" dirty="0"/>
              <a:t>Continue testing support for risk surveys</a:t>
            </a:r>
          </a:p>
          <a:p>
            <a:pPr marL="800100" lvl="1" indent="-457200">
              <a:buFont typeface="+mj-lt"/>
              <a:buAutoNum type="arabicPeriod"/>
            </a:pPr>
            <a:r>
              <a:rPr lang="en-US" dirty="0"/>
              <a:t>Exchange health concerns / problems and interventions for a cohort of individuals</a:t>
            </a:r>
          </a:p>
          <a:p>
            <a:r>
              <a:rPr lang="en-US" dirty="0"/>
              <a:t>Track Leads: Bob </a:t>
            </a:r>
            <a:r>
              <a:rPr lang="en-US" dirty="0" err="1"/>
              <a:t>Dieterle</a:t>
            </a:r>
            <a:r>
              <a:rPr lang="en-US" dirty="0"/>
              <a:t>, Corey Smith (AMA), Monique Van </a:t>
            </a:r>
            <a:r>
              <a:rPr lang="en-US" dirty="0" err="1"/>
              <a:t>Berkum</a:t>
            </a:r>
            <a:r>
              <a:rPr lang="en-US" dirty="0"/>
              <a:t> (AMA)</a:t>
            </a:r>
          </a:p>
          <a:p>
            <a:r>
              <a:rPr lang="en-US" dirty="0"/>
              <a:t>Total Participants: on average 25-35 per day</a:t>
            </a:r>
          </a:p>
        </p:txBody>
      </p:sp>
    </p:spTree>
    <p:extLst>
      <p:ext uri="{BB962C8B-B14F-4D97-AF65-F5344CB8AC3E}">
        <p14:creationId xmlns:p14="http://schemas.microsoft.com/office/powerpoint/2010/main" val="2046895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5BD9-C526-4077-A199-EF5B4D688DB8}"/>
              </a:ext>
            </a:extLst>
          </p:cNvPr>
          <p:cNvSpPr>
            <a:spLocks noGrp="1"/>
          </p:cNvSpPr>
          <p:nvPr>
            <p:ph type="title"/>
          </p:nvPr>
        </p:nvSpPr>
        <p:spPr/>
        <p:txBody>
          <a:bodyPr/>
          <a:lstStyle/>
          <a:p>
            <a:r>
              <a:rPr lang="en-US" dirty="0"/>
              <a:t>Notable Achievements</a:t>
            </a:r>
          </a:p>
        </p:txBody>
      </p:sp>
      <p:sp>
        <p:nvSpPr>
          <p:cNvPr id="3" name="Content Placeholder 2">
            <a:extLst>
              <a:ext uri="{FF2B5EF4-FFF2-40B4-BE49-F238E27FC236}">
                <a16:creationId xmlns:a16="http://schemas.microsoft.com/office/drawing/2014/main" id="{6D7EDE5A-FAB3-40F8-8CB3-C8D9BA68F99D}"/>
              </a:ext>
            </a:extLst>
          </p:cNvPr>
          <p:cNvSpPr>
            <a:spLocks noGrp="1"/>
          </p:cNvSpPr>
          <p:nvPr>
            <p:ph idx="1"/>
          </p:nvPr>
        </p:nvSpPr>
        <p:spPr>
          <a:xfrm>
            <a:off x="528822" y="1182582"/>
            <a:ext cx="6539798" cy="3409966"/>
          </a:xfrm>
        </p:spPr>
        <p:txBody>
          <a:bodyPr>
            <a:normAutofit fontScale="92500"/>
          </a:bodyPr>
          <a:lstStyle/>
          <a:p>
            <a:pPr algn="l">
              <a:buFont typeface="Arial" panose="020B0604020202020204" pitchFamily="34" charset="0"/>
              <a:buChar char="•"/>
            </a:pPr>
            <a:r>
              <a:rPr lang="en-US" dirty="0"/>
              <a:t>S</a:t>
            </a:r>
            <a:r>
              <a:rPr lang="en-US" i="0" dirty="0">
                <a:effectLst/>
              </a:rPr>
              <a:t>uccessfully connected and exchanged SDOH data with the </a:t>
            </a:r>
            <a:r>
              <a:rPr lang="en-US" dirty="0"/>
              <a:t>reference implementation</a:t>
            </a:r>
            <a:r>
              <a:rPr lang="en-US" i="0" dirty="0">
                <a:effectLst/>
              </a:rPr>
              <a:t> using the IG in the context of:</a:t>
            </a:r>
          </a:p>
          <a:p>
            <a:pPr lvl="1"/>
            <a:r>
              <a:rPr lang="en-US" sz="2200" i="0" dirty="0">
                <a:effectLst/>
              </a:rPr>
              <a:t>closed loop referral use case</a:t>
            </a:r>
            <a:endParaRPr lang="en-US" sz="2200" dirty="0"/>
          </a:p>
          <a:p>
            <a:pPr lvl="1"/>
            <a:r>
              <a:rPr lang="en-US" sz="2200" i="0" dirty="0">
                <a:effectLst/>
              </a:rPr>
              <a:t>responsible payer query of the provider EHR</a:t>
            </a:r>
          </a:p>
          <a:p>
            <a:r>
              <a:rPr lang="en-US" i="0" dirty="0">
                <a:effectLst/>
              </a:rPr>
              <a:t>Demonstrated a proof of concept of the dynamic value sets that will be maintained external to the IG.</a:t>
            </a:r>
          </a:p>
          <a:p>
            <a:pPr algn="l">
              <a:buFont typeface="Arial" panose="020B0604020202020204" pitchFamily="34" charset="0"/>
              <a:buChar char="•"/>
            </a:pPr>
            <a:r>
              <a:rPr lang="en-US" i="0" dirty="0">
                <a:effectLst/>
              </a:rPr>
              <a:t>Demonstrated the approach of a limited set of "multi-domain" SDOH profiles supported by externally maintained, dynamic value sets</a:t>
            </a:r>
          </a:p>
        </p:txBody>
      </p:sp>
      <p:sp>
        <p:nvSpPr>
          <p:cNvPr id="4" name="Slide Number Placeholder 3">
            <a:extLst>
              <a:ext uri="{FF2B5EF4-FFF2-40B4-BE49-F238E27FC236}">
                <a16:creationId xmlns:a16="http://schemas.microsoft.com/office/drawing/2014/main" id="{B8C8D8C6-A32B-4052-B799-6D45513ED98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descr="Image result for achievements image">
            <a:extLst>
              <a:ext uri="{FF2B5EF4-FFF2-40B4-BE49-F238E27FC236}">
                <a16:creationId xmlns:a16="http://schemas.microsoft.com/office/drawing/2014/main" id="{DC7355DA-3EEA-8C4F-AE14-23E0D55B4D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72880" y="1320289"/>
            <a:ext cx="4630588" cy="28600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CA7F8D-3798-094E-B1A3-5CD44A994FF8}"/>
              </a:ext>
            </a:extLst>
          </p:cNvPr>
          <p:cNvSpPr txBox="1"/>
          <p:nvPr/>
        </p:nvSpPr>
        <p:spPr>
          <a:xfrm>
            <a:off x="528822" y="4565090"/>
            <a:ext cx="11374646" cy="1446550"/>
          </a:xfrm>
          <a:prstGeom prst="rect">
            <a:avLst/>
          </a:prstGeom>
          <a:noFill/>
        </p:spPr>
        <p:txBody>
          <a:bodyPr wrap="square" rtlCol="0">
            <a:spAutoFit/>
          </a:bodyPr>
          <a:lstStyle/>
          <a:p>
            <a:pPr marL="342900" indent="-342900">
              <a:buFont typeface="Arial" panose="020B0604020202020204" pitchFamily="34" charset="0"/>
              <a:buChar char="•"/>
            </a:pPr>
            <a:r>
              <a:rPr lang="en-US" sz="2200" dirty="0"/>
              <a:t>Demonstrated FHIR Mapping/</a:t>
            </a:r>
            <a:r>
              <a:rPr lang="en-US" sz="2200" dirty="0" err="1"/>
              <a:t>StructureMap</a:t>
            </a:r>
            <a:r>
              <a:rPr lang="en-US" sz="2200" dirty="0"/>
              <a:t> approach to auto-generating screening response observations as well as calculated health concerns (conditions) (joint presentation with SDC)</a:t>
            </a:r>
          </a:p>
          <a:p>
            <a:pPr marL="342900" indent="-342900">
              <a:buFont typeface="Arial" panose="020B0604020202020204" pitchFamily="34" charset="0"/>
              <a:buChar char="•"/>
            </a:pPr>
            <a:r>
              <a:rPr lang="en-US" sz="2200" dirty="0"/>
              <a:t>The </a:t>
            </a:r>
            <a:r>
              <a:rPr lang="en-US" sz="2200" dirty="0" err="1"/>
              <a:t>LogicaSandbox</a:t>
            </a:r>
            <a:r>
              <a:rPr lang="en-US" sz="2200" dirty="0"/>
              <a:t>, used to set up 2 FHIR servers, enabled testing and was extremely valuable.</a:t>
            </a:r>
          </a:p>
          <a:p>
            <a:pPr marL="342900" indent="-342900">
              <a:buFont typeface="Arial" panose="020B0604020202020204" pitchFamily="34" charset="0"/>
              <a:buChar char="•"/>
            </a:pPr>
            <a:endParaRPr lang="en-US" sz="2200" dirty="0"/>
          </a:p>
        </p:txBody>
      </p:sp>
    </p:spTree>
    <p:extLst>
      <p:ext uri="{BB962C8B-B14F-4D97-AF65-F5344CB8AC3E}">
        <p14:creationId xmlns:p14="http://schemas.microsoft.com/office/powerpoint/2010/main" val="1953657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3E22-0D90-4474-BF63-5719BA204EEE}"/>
              </a:ext>
            </a:extLst>
          </p:cNvPr>
          <p:cNvSpPr>
            <a:spLocks noGrp="1"/>
          </p:cNvSpPr>
          <p:nvPr>
            <p:ph type="title"/>
          </p:nvPr>
        </p:nvSpPr>
        <p:spPr/>
        <p:txBody>
          <a:bodyPr/>
          <a:lstStyle/>
          <a:p>
            <a:r>
              <a:rPr lang="en-US" i="0" dirty="0">
                <a:effectLst/>
              </a:rPr>
              <a:t>What's Next?</a:t>
            </a:r>
            <a:endParaRPr lang="en-US" dirty="0"/>
          </a:p>
        </p:txBody>
      </p:sp>
      <p:sp>
        <p:nvSpPr>
          <p:cNvPr id="3" name="Content Placeholder 2">
            <a:extLst>
              <a:ext uri="{FF2B5EF4-FFF2-40B4-BE49-F238E27FC236}">
                <a16:creationId xmlns:a16="http://schemas.microsoft.com/office/drawing/2014/main" id="{63F87697-0F8E-47E1-AEB0-260F14A3074F}"/>
              </a:ext>
            </a:extLst>
          </p:cNvPr>
          <p:cNvSpPr>
            <a:spLocks noGrp="1"/>
          </p:cNvSpPr>
          <p:nvPr>
            <p:ph idx="1"/>
          </p:nvPr>
        </p:nvSpPr>
        <p:spPr>
          <a:xfrm>
            <a:off x="576299" y="1320289"/>
            <a:ext cx="11134356" cy="4730128"/>
          </a:xfrm>
        </p:spPr>
        <p:txBody>
          <a:bodyPr/>
          <a:lstStyle/>
          <a:p>
            <a:pPr algn="l"/>
            <a:r>
              <a:rPr lang="en-US" i="0" dirty="0">
                <a:effectLst/>
              </a:rPr>
              <a:t>Continue to engage with NLM, </a:t>
            </a:r>
            <a:r>
              <a:rPr lang="en-US" i="0" dirty="0" err="1">
                <a:effectLst/>
              </a:rPr>
              <a:t>Regenstrief</a:t>
            </a:r>
            <a:r>
              <a:rPr lang="en-US" i="0" dirty="0">
                <a:effectLst/>
              </a:rPr>
              <a:t> and other stakeholders to advance tooling that supports the multi-domain Gravity IG, externally maintained dynamic value sets, and questionnaires.</a:t>
            </a:r>
          </a:p>
          <a:p>
            <a:pPr algn="l"/>
            <a:r>
              <a:rPr lang="en-US" i="0" dirty="0">
                <a:effectLst/>
              </a:rPr>
              <a:t>Continue to engage the community to establish the clinical content required for multiple SDOH domains.</a:t>
            </a:r>
          </a:p>
          <a:p>
            <a:pPr algn="l"/>
            <a:r>
              <a:rPr lang="en-US" i="0" dirty="0">
                <a:effectLst/>
              </a:rPr>
              <a:t>Continue to advance the development of the reference implementation development.</a:t>
            </a:r>
          </a:p>
          <a:p>
            <a:pPr algn="l"/>
            <a:r>
              <a:rPr lang="en-US" i="0" dirty="0">
                <a:effectLst/>
              </a:rPr>
              <a:t>Continue FHIR IG ballot reconciliation (over 200 comments received).</a:t>
            </a:r>
          </a:p>
          <a:p>
            <a:pPr algn="l"/>
            <a:r>
              <a:rPr lang="en-US" i="0" dirty="0">
                <a:effectLst/>
              </a:rPr>
              <a:t>Begin </a:t>
            </a:r>
            <a:r>
              <a:rPr lang="en-US" dirty="0"/>
              <a:t>Gravity Pilots Design for target summer 2021</a:t>
            </a:r>
            <a:endParaRPr lang="en-US" i="0" dirty="0">
              <a:effectLst/>
            </a:endParaRPr>
          </a:p>
          <a:p>
            <a:pPr algn="l"/>
            <a:r>
              <a:rPr lang="en-US" i="0" dirty="0">
                <a:effectLst/>
              </a:rPr>
              <a:t>Please join </a:t>
            </a:r>
            <a:r>
              <a:rPr lang="en-US" dirty="0"/>
              <a:t>us at </a:t>
            </a:r>
            <a:r>
              <a:rPr lang="en-US" i="0" dirty="0">
                <a:effectLst/>
              </a:rPr>
              <a:t>the Gravity SDOH FHIR IG Workgroup Calls every Wednesday from 3 to 4 pm ET</a:t>
            </a:r>
          </a:p>
          <a:p>
            <a:pPr lvl="1"/>
            <a:r>
              <a:rPr lang="en-US" dirty="0"/>
              <a:t> </a:t>
            </a:r>
            <a:r>
              <a:rPr lang="en-US" dirty="0">
                <a:hlinkClick r:id="rId2"/>
              </a:rPr>
              <a:t>https://confluence.hl7.org/display/GRAV/FHIR+IG+Work+Group+Meetings</a:t>
            </a:r>
            <a:r>
              <a:rPr lang="en-US" dirty="0"/>
              <a:t> </a:t>
            </a:r>
          </a:p>
        </p:txBody>
      </p:sp>
      <p:sp>
        <p:nvSpPr>
          <p:cNvPr id="4" name="Slide Number Placeholder 3">
            <a:extLst>
              <a:ext uri="{FF2B5EF4-FFF2-40B4-BE49-F238E27FC236}">
                <a16:creationId xmlns:a16="http://schemas.microsoft.com/office/drawing/2014/main" id="{9E5F4BBA-D50B-4DA3-81A4-91DA17E12AA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8278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F76F83-D4A7-D440-B2EC-3359C6A7116F}"/>
              </a:ext>
            </a:extLst>
          </p:cNvPr>
          <p:cNvSpPr txBox="1"/>
          <p:nvPr/>
        </p:nvSpPr>
        <p:spPr>
          <a:xfrm>
            <a:off x="2165743" y="2628929"/>
            <a:ext cx="786051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Accomplishments &amp; Success Factors</a:t>
            </a:r>
          </a:p>
        </p:txBody>
      </p:sp>
    </p:spTree>
    <p:extLst>
      <p:ext uri="{BB962C8B-B14F-4D97-AF65-F5344CB8AC3E}">
        <p14:creationId xmlns:p14="http://schemas.microsoft.com/office/powerpoint/2010/main" val="4286391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F307-186F-1D49-93B2-498327FB3780}"/>
              </a:ext>
            </a:extLst>
          </p:cNvPr>
          <p:cNvSpPr>
            <a:spLocks noGrp="1"/>
          </p:cNvSpPr>
          <p:nvPr>
            <p:ph type="title"/>
          </p:nvPr>
        </p:nvSpPr>
        <p:spPr>
          <a:xfrm>
            <a:off x="438150" y="-37307"/>
            <a:ext cx="10515600" cy="1325563"/>
          </a:xfrm>
        </p:spPr>
        <p:txBody>
          <a:bodyPr/>
          <a:lstStyle/>
          <a:p>
            <a:r>
              <a:rPr lang="en-US" dirty="0">
                <a:solidFill>
                  <a:srgbClr val="002060"/>
                </a:solidFill>
              </a:rPr>
              <a:t>Accomplishments &amp; Success Factors</a:t>
            </a:r>
          </a:p>
        </p:txBody>
      </p:sp>
      <p:sp>
        <p:nvSpPr>
          <p:cNvPr id="4" name="Slide Number Placeholder 3">
            <a:extLst>
              <a:ext uri="{FF2B5EF4-FFF2-40B4-BE49-F238E27FC236}">
                <a16:creationId xmlns:a16="http://schemas.microsoft.com/office/drawing/2014/main" id="{274DCCBD-E035-F144-BBD6-E6A709C46B3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 name="Content Placeholder 2">
            <a:extLst>
              <a:ext uri="{FF2B5EF4-FFF2-40B4-BE49-F238E27FC236}">
                <a16:creationId xmlns:a16="http://schemas.microsoft.com/office/drawing/2014/main" id="{8E7F81E0-51F9-4E4B-8B04-82823BE8785F}"/>
              </a:ext>
            </a:extLst>
          </p:cNvPr>
          <p:cNvSpPr>
            <a:spLocks noGrp="1"/>
          </p:cNvSpPr>
          <p:nvPr>
            <p:ph idx="4294967295"/>
          </p:nvPr>
        </p:nvSpPr>
        <p:spPr>
          <a:xfrm>
            <a:off x="328612" y="1085852"/>
            <a:ext cx="6940550" cy="5268912"/>
          </a:xfrm>
        </p:spPr>
        <p:txBody>
          <a:bodyPr>
            <a:noAutofit/>
          </a:bodyPr>
          <a:lstStyle/>
          <a:p>
            <a:pPr lvl="0"/>
            <a:r>
              <a:rPr lang="en-US" sz="1600" b="1" dirty="0"/>
              <a:t>January 2020: </a:t>
            </a:r>
            <a:r>
              <a:rPr lang="en-US" sz="1600" dirty="0"/>
              <a:t>Completed food insecurity coding gap analysis and recommendations.</a:t>
            </a:r>
          </a:p>
          <a:p>
            <a:pPr lvl="0"/>
            <a:r>
              <a:rPr lang="en-US" sz="1600" b="1" dirty="0"/>
              <a:t>March 2020</a:t>
            </a:r>
            <a:r>
              <a:rPr lang="en-US" sz="1600" dirty="0"/>
              <a:t>: Launched housing instability domain.</a:t>
            </a:r>
          </a:p>
          <a:p>
            <a:pPr lvl="0"/>
            <a:r>
              <a:rPr lang="en-US" sz="1600" b="1" dirty="0"/>
              <a:t>May - June 2020: </a:t>
            </a:r>
            <a:r>
              <a:rPr lang="en-US" sz="1600" dirty="0"/>
              <a:t>Submitted new code applications for food insecurity to the coding stewards. Tested draft HL7 FHIR SDOH Implementation Guide (IG) at two FHIR Connectathons; achieved 1st place status in competition.</a:t>
            </a:r>
          </a:p>
          <a:p>
            <a:pPr lvl="0"/>
            <a:r>
              <a:rPr lang="en-US" sz="1600" b="1" dirty="0"/>
              <a:t>September 2020: </a:t>
            </a:r>
            <a:r>
              <a:rPr lang="en-US" sz="1600" dirty="0"/>
              <a:t>Tested HL7 FHIR SDOH IG at FHIR Connectathon; launched Transportation and Inadequate Housing Domains; completed Housing Instability &amp; Homelessness data set.</a:t>
            </a:r>
          </a:p>
          <a:p>
            <a:pPr lvl="0"/>
            <a:r>
              <a:rPr lang="en-US" sz="1600" b="1" dirty="0"/>
              <a:t>October 2020: </a:t>
            </a:r>
            <a:r>
              <a:rPr lang="en-US" sz="1600" dirty="0"/>
              <a:t>Launched financial strain and demographics domains in parallel; submitted SDOH Data Class Application to ONC USCDI</a:t>
            </a:r>
          </a:p>
          <a:p>
            <a:pPr lvl="0"/>
            <a:r>
              <a:rPr lang="en-US" sz="1600" b="1" dirty="0"/>
              <a:t>December 2020: </a:t>
            </a:r>
            <a:r>
              <a:rPr lang="en-US" sz="1600" dirty="0"/>
              <a:t>Presented new ICD-10 codes for ICD-10 2021 review cycle;  submitted FHIR SDOH IG for the January 2021 HL7 ballot cycle; began build of Reference Implementation.</a:t>
            </a:r>
          </a:p>
          <a:p>
            <a:pPr lvl="0"/>
            <a:r>
              <a:rPr lang="en-US" sz="1600" b="1" dirty="0"/>
              <a:t>January 2021: </a:t>
            </a:r>
            <a:r>
              <a:rPr lang="en-US" sz="1600" dirty="0"/>
              <a:t>Gravity standards included in CMS State Health Official (SHO) Medicaid guidance and in ACL Social Referrals Challenge Grant submissions; publish final data sets for Transportation, Financial Strain, Demographics status; began FHIR IG ballot reconciliation; tested FHIR IG at the HL7 FHIR Connectathon.</a:t>
            </a:r>
          </a:p>
        </p:txBody>
      </p:sp>
      <p:sp>
        <p:nvSpPr>
          <p:cNvPr id="6" name="Content Placeholder 2">
            <a:extLst>
              <a:ext uri="{FF2B5EF4-FFF2-40B4-BE49-F238E27FC236}">
                <a16:creationId xmlns:a16="http://schemas.microsoft.com/office/drawing/2014/main" id="{DB6B9EC9-6CD7-144E-89DD-3C2BC96D3940}"/>
              </a:ext>
            </a:extLst>
          </p:cNvPr>
          <p:cNvSpPr txBox="1">
            <a:spLocks/>
          </p:cNvSpPr>
          <p:nvPr/>
        </p:nvSpPr>
        <p:spPr>
          <a:xfrm>
            <a:off x="8092140" y="962959"/>
            <a:ext cx="3933173" cy="5109229"/>
          </a:xfrm>
          <a:prstGeom prst="rect">
            <a:avLst/>
          </a:prstGeom>
          <a:solidFill>
            <a:srgbClr val="00ACEE"/>
          </a:solidFill>
        </p:spPr>
        <p:txBody>
          <a:bodyPr vert="horz" lIns="91440" tIns="45720" rIns="91440" bIns="45720" rtlCol="0">
            <a:noAutofit/>
          </a:bodyPr>
          <a:lstStyle>
            <a:lvl1pPr marL="352425" indent="-352425" algn="l" defTabSz="914400" rtl="0" eaLnBrk="1" latinLnBrk="0" hangingPunct="1">
              <a:lnSpc>
                <a:spcPct val="90000"/>
              </a:lnSpc>
              <a:spcBef>
                <a:spcPts val="1000"/>
              </a:spcBef>
              <a:buFont typeface="Wingdings" pitchFamily="2" charset="2"/>
              <a:buChar char="§"/>
              <a:tabLst/>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352425" algn="l" defTabSz="342900" rtl="0" eaLnBrk="1" fontAlgn="auto" latinLnBrk="0" hangingPunct="1">
              <a:lnSpc>
                <a:spcPct val="100000"/>
              </a:lnSpc>
              <a:spcBef>
                <a:spcPts val="1000"/>
              </a:spcBef>
              <a:spcAft>
                <a:spcPts val="0"/>
              </a:spcAft>
              <a:buClrTx/>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POLICY: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(e.g. ONC USCDI, CMS Promoting Interoperability, State Medicaid Director Letters) </a:t>
            </a:r>
          </a:p>
          <a:p>
            <a:pPr marL="352425" marR="0" lvl="0" indent="-352425" algn="l" defTabSz="342900" rtl="0" eaLnBrk="1" fontAlgn="auto" latinLnBrk="0" hangingPunct="1">
              <a:lnSpc>
                <a:spcPct val="100000"/>
              </a:lnSpc>
              <a:spcBef>
                <a:spcPts val="1000"/>
              </a:spcBef>
              <a:spcAft>
                <a:spcPts val="0"/>
              </a:spcAft>
              <a:buClrTx/>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PAYMENT MODELS: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(e.g. CMMI SDOH Model)</a:t>
            </a:r>
          </a:p>
          <a:p>
            <a:pPr marL="352425" marR="0" lvl="0" indent="-352425" algn="l" defTabSz="342900" rtl="0" eaLnBrk="1" fontAlgn="auto" latinLnBrk="0" hangingPunct="1">
              <a:lnSpc>
                <a:spcPct val="90000"/>
              </a:lnSpc>
              <a:spcBef>
                <a:spcPts val="1000"/>
              </a:spcBef>
              <a:spcAft>
                <a:spcPts val="0"/>
              </a:spcAft>
              <a:buClrTx/>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PROGRAMS: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(e.g. Medicare Advantage, Medicaid Managed Care, Hospital QRRP, MIPS).</a:t>
            </a:r>
          </a:p>
          <a:p>
            <a:pPr marL="352425" marR="0" lvl="0" indent="-352425" algn="l" defTabSz="342900" rtl="0" eaLnBrk="1" fontAlgn="auto" latinLnBrk="0" hangingPunct="1">
              <a:lnSpc>
                <a:spcPct val="90000"/>
              </a:lnSpc>
              <a:spcBef>
                <a:spcPts val="1000"/>
              </a:spcBef>
              <a:spcAft>
                <a:spcPts val="0"/>
              </a:spcAft>
              <a:buClrTx/>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GRANTS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(e.g. ACL Challenge Grant, ONC Health IT LEAP, RWJF SDOH Integration in Clinical Care).</a:t>
            </a:r>
          </a:p>
          <a:p>
            <a:pPr marL="352425" marR="0" lvl="0" indent="-352425" algn="l" defTabSz="342900" rtl="0" eaLnBrk="1" fontAlgn="auto" latinLnBrk="0" hangingPunct="1">
              <a:lnSpc>
                <a:spcPct val="90000"/>
              </a:lnSpc>
              <a:spcBef>
                <a:spcPts val="1000"/>
              </a:spcBef>
              <a:spcAft>
                <a:spcPts val="0"/>
              </a:spcAft>
              <a:buClrTx/>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PRACTICE: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(e.g. repeatable process for adoption, implementation, and use of SDOH data at practice level. </a:t>
            </a:r>
          </a:p>
          <a:p>
            <a:pPr marL="352425" marR="0" lvl="0" indent="-352425" algn="l" defTabSz="342900" rtl="0" eaLnBrk="1" fontAlgn="auto" latinLnBrk="0" hangingPunct="1">
              <a:lnSpc>
                <a:spcPct val="90000"/>
              </a:lnSpc>
              <a:spcBef>
                <a:spcPts val="1000"/>
              </a:spcBef>
              <a:spcAft>
                <a:spcPts val="0"/>
              </a:spcAft>
              <a:buClrTx/>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INNOVATION: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New tools for capture, aggregation, analytics, and use.</a:t>
            </a:r>
          </a:p>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7" name="Right Arrow 6">
            <a:extLst>
              <a:ext uri="{FF2B5EF4-FFF2-40B4-BE49-F238E27FC236}">
                <a16:creationId xmlns:a16="http://schemas.microsoft.com/office/drawing/2014/main" id="{9476D04E-4F7A-A740-8CCC-868E6839EA50}"/>
              </a:ext>
            </a:extLst>
          </p:cNvPr>
          <p:cNvSpPr/>
          <p:nvPr/>
        </p:nvSpPr>
        <p:spPr>
          <a:xfrm>
            <a:off x="6984597" y="2909591"/>
            <a:ext cx="814192" cy="67327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42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E8077-2798-4E4B-ADC5-EC16D8726567}"/>
              </a:ext>
            </a:extLst>
          </p:cNvPr>
          <p:cNvSpPr>
            <a:spLocks noGrp="1"/>
          </p:cNvSpPr>
          <p:nvPr>
            <p:ph type="title"/>
          </p:nvPr>
        </p:nvSpPr>
        <p:spPr>
          <a:xfrm>
            <a:off x="576299" y="0"/>
            <a:ext cx="11134356" cy="1325563"/>
          </a:xfrm>
        </p:spPr>
        <p:txBody>
          <a:bodyPr/>
          <a:lstStyle/>
          <a:p>
            <a:r>
              <a:rPr lang="en-US" dirty="0"/>
              <a:t>Policy Integration: Gravity USCDI Submission</a:t>
            </a:r>
          </a:p>
        </p:txBody>
      </p:sp>
      <p:sp>
        <p:nvSpPr>
          <p:cNvPr id="3" name="Content Placeholder 2">
            <a:extLst>
              <a:ext uri="{FF2B5EF4-FFF2-40B4-BE49-F238E27FC236}">
                <a16:creationId xmlns:a16="http://schemas.microsoft.com/office/drawing/2014/main" id="{8AEF6307-3517-DE46-860C-C68253F36809}"/>
              </a:ext>
            </a:extLst>
          </p:cNvPr>
          <p:cNvSpPr>
            <a:spLocks noGrp="1"/>
          </p:cNvSpPr>
          <p:nvPr>
            <p:ph idx="1"/>
          </p:nvPr>
        </p:nvSpPr>
        <p:spPr>
          <a:xfrm>
            <a:off x="481346" y="1223283"/>
            <a:ext cx="4197200" cy="5202621"/>
          </a:xfrm>
        </p:spPr>
        <p:txBody>
          <a:bodyPr>
            <a:noAutofit/>
          </a:bodyPr>
          <a:lstStyle/>
          <a:p>
            <a:pPr fontAlgn="base">
              <a:lnSpc>
                <a:spcPct val="120000"/>
              </a:lnSpc>
              <a:spcBef>
                <a:spcPts val="0"/>
              </a:spcBef>
              <a:spcAft>
                <a:spcPts val="200"/>
              </a:spcAft>
              <a:buClr>
                <a:schemeClr val="tx1"/>
              </a:buClr>
            </a:pPr>
            <a:r>
              <a:rPr lang="en-US" sz="2200" dirty="0"/>
              <a:t>The Gravity Project formally made a submission to the ONC U.S. Core Data for Interoperability (USCDI) version 2 in October 2020.</a:t>
            </a:r>
          </a:p>
          <a:p>
            <a:pPr fontAlgn="base">
              <a:lnSpc>
                <a:spcPct val="120000"/>
              </a:lnSpc>
              <a:spcBef>
                <a:spcPts val="0"/>
              </a:spcBef>
              <a:spcAft>
                <a:spcPts val="200"/>
              </a:spcAft>
              <a:buClr>
                <a:schemeClr val="tx1"/>
              </a:buClr>
            </a:pPr>
            <a:r>
              <a:rPr lang="en-US" sz="2200" dirty="0"/>
              <a:t>Submission available here: </a:t>
            </a:r>
            <a:r>
              <a:rPr lang="en-US" sz="2200" dirty="0">
                <a:hlinkClick r:id="rId2"/>
              </a:rPr>
              <a:t>https://confluence.hl7.org/display/GRAV/Gravity+Project+USCDI+Submission</a:t>
            </a:r>
            <a:r>
              <a:rPr lang="en-US" sz="2200" dirty="0"/>
              <a:t> </a:t>
            </a:r>
          </a:p>
        </p:txBody>
      </p:sp>
      <p:sp>
        <p:nvSpPr>
          <p:cNvPr id="4" name="Slide Number Placeholder 3">
            <a:extLst>
              <a:ext uri="{FF2B5EF4-FFF2-40B4-BE49-F238E27FC236}">
                <a16:creationId xmlns:a16="http://schemas.microsoft.com/office/drawing/2014/main" id="{CFCA6DDE-FCF0-9C4A-8F6B-AC833BBD583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CF4D300-B8CA-A345-8506-C5FDF2AE379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73499" y="1094947"/>
            <a:ext cx="7127064" cy="4182906"/>
          </a:xfrm>
          <a:prstGeom prst="rect">
            <a:avLst/>
          </a:prstGeom>
        </p:spPr>
      </p:pic>
      <p:sp>
        <p:nvSpPr>
          <p:cNvPr id="6" name="Arrow: Down 8">
            <a:extLst>
              <a:ext uri="{FF2B5EF4-FFF2-40B4-BE49-F238E27FC236}">
                <a16:creationId xmlns:a16="http://schemas.microsoft.com/office/drawing/2014/main" id="{A94856A2-C622-074C-BE98-DE23F6BE3398}"/>
              </a:ext>
            </a:extLst>
          </p:cNvPr>
          <p:cNvSpPr/>
          <p:nvPr/>
        </p:nvSpPr>
        <p:spPr>
          <a:xfrm rot="10800000">
            <a:off x="10514152" y="5006924"/>
            <a:ext cx="343437" cy="708003"/>
          </a:xfrm>
          <a:prstGeom prst="downArrow">
            <a:avLst/>
          </a:prstGeom>
          <a:solidFill>
            <a:srgbClr val="D3114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F158DFF-B3D8-304B-8DB0-861A6D1581F6}"/>
              </a:ext>
            </a:extLst>
          </p:cNvPr>
          <p:cNvSpPr txBox="1"/>
          <p:nvPr/>
        </p:nvSpPr>
        <p:spPr>
          <a:xfrm>
            <a:off x="6346327" y="5383107"/>
            <a:ext cx="39814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https://www.healthit.gov/isa/united-states-core-data-interoperability-uscdi</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723798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825D3-6BD3-6A4C-A632-DE6C1BEF5715}"/>
              </a:ext>
            </a:extLst>
          </p:cNvPr>
          <p:cNvSpPr>
            <a:spLocks noGrp="1"/>
          </p:cNvSpPr>
          <p:nvPr>
            <p:ph type="title"/>
          </p:nvPr>
        </p:nvSpPr>
        <p:spPr>
          <a:xfrm>
            <a:off x="576299" y="0"/>
            <a:ext cx="11134356" cy="1325880"/>
          </a:xfrm>
        </p:spPr>
        <p:txBody>
          <a:bodyPr>
            <a:noAutofit/>
          </a:bodyPr>
          <a:lstStyle/>
          <a:p>
            <a:r>
              <a:rPr lang="en-US" dirty="0"/>
              <a:t>Policy Integration: CMS NPRM Request for Information on Social Risk Data Standards</a:t>
            </a:r>
          </a:p>
        </p:txBody>
      </p:sp>
      <p:sp>
        <p:nvSpPr>
          <p:cNvPr id="3" name="Content Placeholder 2">
            <a:extLst>
              <a:ext uri="{FF2B5EF4-FFF2-40B4-BE49-F238E27FC236}">
                <a16:creationId xmlns:a16="http://schemas.microsoft.com/office/drawing/2014/main" id="{E0E57413-F882-D046-BABB-2DD8371F2051}"/>
              </a:ext>
            </a:extLst>
          </p:cNvPr>
          <p:cNvSpPr>
            <a:spLocks noGrp="1"/>
          </p:cNvSpPr>
          <p:nvPr>
            <p:ph idx="1"/>
          </p:nvPr>
        </p:nvSpPr>
        <p:spPr>
          <a:xfrm>
            <a:off x="576298" y="1097280"/>
            <a:ext cx="11423444" cy="4854132"/>
          </a:xfrm>
        </p:spPr>
        <p:txBody>
          <a:bodyPr numCol="1">
            <a:noAutofit/>
          </a:bodyPr>
          <a:lstStyle/>
          <a:p>
            <a:pPr>
              <a:lnSpc>
                <a:spcPct val="100000"/>
              </a:lnSpc>
              <a:spcAft>
                <a:spcPts val="400"/>
              </a:spcAft>
            </a:pPr>
            <a:r>
              <a:rPr lang="en-US" dirty="0"/>
              <a:t>On December 18, CMS published a notice of proposed rulemaking (NPRM) on prior authorization and patients’ electronic access to health information.  The NPRM included a “</a:t>
            </a:r>
            <a:r>
              <a:rPr lang="en-US" b="1" dirty="0">
                <a:solidFill>
                  <a:srgbClr val="D31145"/>
                </a:solidFill>
              </a:rPr>
              <a:t>Request for Information: Accelerating the Adoption of Standards Related to Social Risk Data</a:t>
            </a:r>
            <a:r>
              <a:rPr lang="en-US" dirty="0"/>
              <a:t>.”</a:t>
            </a:r>
          </a:p>
          <a:p>
            <a:pPr marL="914400" lvl="1" indent="-231775" fontAlgn="base">
              <a:lnSpc>
                <a:spcPct val="100000"/>
              </a:lnSpc>
              <a:spcAft>
                <a:spcPts val="400"/>
              </a:spcAft>
            </a:pPr>
            <a:r>
              <a:rPr lang="en-US" sz="2000" dirty="0"/>
              <a:t>The request asked four questions about current mechanisms, challenges, barriers, and strategies for standardizing and exchanging social risk data.</a:t>
            </a:r>
          </a:p>
          <a:p>
            <a:pPr marL="914400" lvl="1" indent="-231775" fontAlgn="base">
              <a:lnSpc>
                <a:spcPct val="100000"/>
              </a:lnSpc>
              <a:spcAft>
                <a:spcPts val="400"/>
              </a:spcAft>
            </a:pPr>
            <a:r>
              <a:rPr lang="en-US" sz="2000" dirty="0"/>
              <a:t>The request is very relevant to the Gravity Project’s work.</a:t>
            </a:r>
          </a:p>
          <a:p>
            <a:pPr fontAlgn="base">
              <a:lnSpc>
                <a:spcPct val="100000"/>
              </a:lnSpc>
              <a:spcAft>
                <a:spcPts val="400"/>
              </a:spcAft>
            </a:pPr>
            <a:r>
              <a:rPr lang="en-US" dirty="0"/>
              <a:t>The Gravity Project’s PMO quickly prepared answers over the holiday and submitted a response to CMS on January 4, 2021.</a:t>
            </a:r>
          </a:p>
          <a:p>
            <a:pPr marL="914400" lvl="1" indent="-231775" fontAlgn="base">
              <a:lnSpc>
                <a:spcPct val="100000"/>
              </a:lnSpc>
              <a:spcAft>
                <a:spcPts val="400"/>
              </a:spcAft>
            </a:pPr>
            <a:r>
              <a:rPr lang="en-US" sz="2000" dirty="0"/>
              <a:t>Read the letter here: </a:t>
            </a:r>
            <a:r>
              <a:rPr lang="en-US" sz="2000" dirty="0">
                <a:hlinkClick r:id="rId2"/>
              </a:rPr>
              <a:t>https://confluence.hl7.org/display/GRAV/CMS+RFI+-+Accelerating+Adoption+of+Standards+Related+to+Social+Risk+Data</a:t>
            </a:r>
            <a:r>
              <a:rPr lang="en-US" sz="2000" dirty="0"/>
              <a:t> </a:t>
            </a:r>
          </a:p>
          <a:p>
            <a:pPr marL="0" indent="0">
              <a:buNone/>
            </a:pPr>
            <a:endParaRPr lang="en-US" i="1" dirty="0"/>
          </a:p>
          <a:p>
            <a:endParaRPr lang="en-US" dirty="0"/>
          </a:p>
          <a:p>
            <a:pPr marL="0" indent="0">
              <a:buNone/>
            </a:pPr>
            <a:endParaRPr lang="en-US" sz="2400" dirty="0"/>
          </a:p>
        </p:txBody>
      </p:sp>
      <p:sp>
        <p:nvSpPr>
          <p:cNvPr id="4" name="Slide Number Placeholder 3">
            <a:extLst>
              <a:ext uri="{FF2B5EF4-FFF2-40B4-BE49-F238E27FC236}">
                <a16:creationId xmlns:a16="http://schemas.microsoft.com/office/drawing/2014/main" id="{E0497B82-6257-4C4F-84BF-6A3D63014511}"/>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ctr" defTabSz="342900" rtl="0" eaLnBrk="1" latinLnBrk="0" hangingPunct="1">
              <a:defRPr sz="90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87B03033-AEC7-274A-BFEB-90B2350919B4}"/>
              </a:ext>
            </a:extLst>
          </p:cNvPr>
          <p:cNvSpPr txBox="1">
            <a:spLocks/>
          </p:cNvSpPr>
          <p:nvPr/>
        </p:nvSpPr>
        <p:spPr>
          <a:xfrm>
            <a:off x="5463149" y="1001934"/>
            <a:ext cx="2600325"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64395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E8077-2798-4E4B-ADC5-EC16D8726567}"/>
              </a:ext>
            </a:extLst>
          </p:cNvPr>
          <p:cNvSpPr>
            <a:spLocks noGrp="1"/>
          </p:cNvSpPr>
          <p:nvPr>
            <p:ph type="title"/>
          </p:nvPr>
        </p:nvSpPr>
        <p:spPr/>
        <p:txBody>
          <a:bodyPr/>
          <a:lstStyle/>
          <a:p>
            <a:r>
              <a:rPr lang="en-US" dirty="0"/>
              <a:t>Policy Integration: CMS State Health Official Letter </a:t>
            </a:r>
          </a:p>
        </p:txBody>
      </p:sp>
      <p:sp>
        <p:nvSpPr>
          <p:cNvPr id="3" name="Content Placeholder 2">
            <a:extLst>
              <a:ext uri="{FF2B5EF4-FFF2-40B4-BE49-F238E27FC236}">
                <a16:creationId xmlns:a16="http://schemas.microsoft.com/office/drawing/2014/main" id="{8AEF6307-3517-DE46-860C-C68253F36809}"/>
              </a:ext>
            </a:extLst>
          </p:cNvPr>
          <p:cNvSpPr>
            <a:spLocks noGrp="1"/>
          </p:cNvSpPr>
          <p:nvPr>
            <p:ph idx="1"/>
          </p:nvPr>
        </p:nvSpPr>
        <p:spPr>
          <a:xfrm>
            <a:off x="576299" y="1132045"/>
            <a:ext cx="7869201" cy="4894682"/>
          </a:xfrm>
        </p:spPr>
        <p:txBody>
          <a:bodyPr>
            <a:normAutofit lnSpcReduction="10000"/>
          </a:bodyPr>
          <a:lstStyle/>
          <a:p>
            <a:pPr fontAlgn="base">
              <a:lnSpc>
                <a:spcPct val="110000"/>
              </a:lnSpc>
              <a:buClr>
                <a:schemeClr val="tx1"/>
              </a:buClr>
            </a:pPr>
            <a:r>
              <a:rPr lang="en-US" sz="2000" dirty="0"/>
              <a:t>On January 7</a:t>
            </a:r>
            <a:r>
              <a:rPr lang="en-US" sz="2000" baseline="30000" dirty="0"/>
              <a:t>th</a:t>
            </a:r>
            <a:r>
              <a:rPr lang="en-US" sz="2000" dirty="0"/>
              <a:t>, CMS released guidance for states on opportunities under Medicaid and CHIP to address SDOH. </a:t>
            </a:r>
          </a:p>
          <a:p>
            <a:pPr fontAlgn="base">
              <a:lnSpc>
                <a:spcPct val="110000"/>
              </a:lnSpc>
              <a:buClr>
                <a:schemeClr val="tx1"/>
              </a:buClr>
            </a:pPr>
            <a:r>
              <a:rPr lang="en-US" sz="2000" dirty="0"/>
              <a:t>The guidance acknowledges that states can leverage Medicaid resources to support data integration and data sharing to assist state health systems to identify individuals with SDOH needs and link them to appropriate medical and social supports.</a:t>
            </a:r>
          </a:p>
          <a:p>
            <a:pPr fontAlgn="base">
              <a:lnSpc>
                <a:spcPct val="110000"/>
              </a:lnSpc>
              <a:buClr>
                <a:schemeClr val="tx1"/>
              </a:buClr>
            </a:pPr>
            <a:r>
              <a:rPr lang="en-US" sz="2000" dirty="0"/>
              <a:t>States are required to design technical infrastructure for Mechanized Claims Processing, Information Retrieval Systems, and care coordination hubs that are </a:t>
            </a:r>
            <a:r>
              <a:rPr lang="en-US" sz="2000" b="1" dirty="0"/>
              <a:t>interoperable</a:t>
            </a:r>
            <a:r>
              <a:rPr lang="en-US" sz="2000" dirty="0"/>
              <a:t> with human services programs, HIEs, and public health agencies, as applicable.</a:t>
            </a:r>
          </a:p>
          <a:p>
            <a:pPr fontAlgn="base">
              <a:lnSpc>
                <a:spcPct val="110000"/>
              </a:lnSpc>
              <a:buClr>
                <a:schemeClr val="tx1"/>
              </a:buClr>
            </a:pPr>
            <a:r>
              <a:rPr lang="en-US" sz="2000" dirty="0"/>
              <a:t>States must ensure alignment of the claims processing and IRS systems with CEHRT.</a:t>
            </a:r>
          </a:p>
          <a:p>
            <a:pPr fontAlgn="base">
              <a:lnSpc>
                <a:spcPct val="110000"/>
              </a:lnSpc>
              <a:buClr>
                <a:schemeClr val="tx1"/>
              </a:buClr>
            </a:pPr>
            <a:r>
              <a:rPr lang="en-US" sz="2000" b="1" dirty="0">
                <a:solidFill>
                  <a:srgbClr val="FF0000"/>
                </a:solidFill>
              </a:rPr>
              <a:t>States are encouraged to review ISA SDOH standards and review and participate in the Gravity Project.</a:t>
            </a:r>
          </a:p>
        </p:txBody>
      </p:sp>
      <p:sp>
        <p:nvSpPr>
          <p:cNvPr id="4" name="Slide Number Placeholder 3">
            <a:extLst>
              <a:ext uri="{FF2B5EF4-FFF2-40B4-BE49-F238E27FC236}">
                <a16:creationId xmlns:a16="http://schemas.microsoft.com/office/drawing/2014/main" id="{CFCA6DDE-FCF0-9C4A-8F6B-AC833BBD583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descr="A screen shot of a computer&#10;&#10;Description automatically generated with low confidence">
            <a:extLst>
              <a:ext uri="{FF2B5EF4-FFF2-40B4-BE49-F238E27FC236}">
                <a16:creationId xmlns:a16="http://schemas.microsoft.com/office/drawing/2014/main" id="{858541A9-4EA3-8F44-8F96-4A7D05D7C34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712200" y="1320289"/>
            <a:ext cx="2998455" cy="3989268"/>
          </a:xfrm>
          <a:prstGeom prst="rect">
            <a:avLst/>
          </a:prstGeom>
          <a:ln>
            <a:solidFill>
              <a:schemeClr val="bg1">
                <a:lumMod val="65000"/>
              </a:schemeClr>
            </a:solidFill>
          </a:ln>
        </p:spPr>
      </p:pic>
      <p:sp>
        <p:nvSpPr>
          <p:cNvPr id="7" name="TextBox 6">
            <a:extLst>
              <a:ext uri="{FF2B5EF4-FFF2-40B4-BE49-F238E27FC236}">
                <a16:creationId xmlns:a16="http://schemas.microsoft.com/office/drawing/2014/main" id="{EDBB7FA0-A94E-3343-9634-12DA8DEE1742}"/>
              </a:ext>
            </a:extLst>
          </p:cNvPr>
          <p:cNvSpPr txBox="1"/>
          <p:nvPr/>
        </p:nvSpPr>
        <p:spPr>
          <a:xfrm>
            <a:off x="2387600" y="6136853"/>
            <a:ext cx="820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https://www.medicaid.gov/federal-policy-guidance/downloads/sho21001.pdf</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02063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E8077-2798-4E4B-ADC5-EC16D8726567}"/>
              </a:ext>
            </a:extLst>
          </p:cNvPr>
          <p:cNvSpPr>
            <a:spLocks noGrp="1"/>
          </p:cNvSpPr>
          <p:nvPr>
            <p:ph type="title"/>
          </p:nvPr>
        </p:nvSpPr>
        <p:spPr>
          <a:xfrm>
            <a:off x="332599" y="11176"/>
            <a:ext cx="11526801" cy="1325563"/>
          </a:xfrm>
        </p:spPr>
        <p:txBody>
          <a:bodyPr/>
          <a:lstStyle/>
          <a:p>
            <a:r>
              <a:rPr lang="en-US" dirty="0"/>
              <a:t>Grants Integration: ACL Social Care Referrals </a:t>
            </a:r>
          </a:p>
        </p:txBody>
      </p:sp>
      <p:sp>
        <p:nvSpPr>
          <p:cNvPr id="3" name="Content Placeholder 2">
            <a:extLst>
              <a:ext uri="{FF2B5EF4-FFF2-40B4-BE49-F238E27FC236}">
                <a16:creationId xmlns:a16="http://schemas.microsoft.com/office/drawing/2014/main" id="{8AEF6307-3517-DE46-860C-C68253F36809}"/>
              </a:ext>
            </a:extLst>
          </p:cNvPr>
          <p:cNvSpPr>
            <a:spLocks noGrp="1"/>
          </p:cNvSpPr>
          <p:nvPr>
            <p:ph idx="1"/>
          </p:nvPr>
        </p:nvSpPr>
        <p:spPr>
          <a:xfrm>
            <a:off x="576298" y="1145372"/>
            <a:ext cx="11039402" cy="5077298"/>
          </a:xfrm>
        </p:spPr>
        <p:txBody>
          <a:bodyPr>
            <a:normAutofit lnSpcReduction="10000"/>
          </a:bodyPr>
          <a:lstStyle/>
          <a:p>
            <a:pPr fontAlgn="base">
              <a:lnSpc>
                <a:spcPct val="110000"/>
              </a:lnSpc>
            </a:pPr>
            <a:r>
              <a:rPr lang="en-US" sz="2200" dirty="0"/>
              <a:t>ACL announced a competition for state and community leaders in the aging and disability network, health care systems, health plans, and health IT vendors to cultivate care coordination by developing and/or interoperable and scalable technology platforms</a:t>
            </a:r>
          </a:p>
          <a:p>
            <a:r>
              <a:rPr lang="en-US" sz="2200" dirty="0"/>
              <a:t>Technical approach and/or specifications, which may include both technical details, such as architecture, workflows, schemas, data exchange standards, and API endpoints, for the following:</a:t>
            </a:r>
          </a:p>
          <a:p>
            <a:pPr lvl="1"/>
            <a:r>
              <a:rPr lang="en-US" sz="2000" dirty="0"/>
              <a:t>Technical approach and/or specifications for establishing open community resource directories using the </a:t>
            </a:r>
            <a:r>
              <a:rPr lang="en-US" sz="2000" u="sng" dirty="0">
                <a:hlinkClick r:id="rId2"/>
              </a:rPr>
              <a:t>Human Services Data Specifications (HSDS)</a:t>
            </a:r>
            <a:r>
              <a:rPr lang="en-US" sz="2000" dirty="0"/>
              <a:t>.</a:t>
            </a:r>
          </a:p>
          <a:p>
            <a:pPr lvl="1"/>
            <a:r>
              <a:rPr lang="en-US" sz="2000" dirty="0"/>
              <a:t>Technical approach and/or specifications for the team’s approach for incorporating and standardizing SDOH data content using the </a:t>
            </a:r>
            <a:r>
              <a:rPr lang="en-US" sz="2000" u="sng" dirty="0">
                <a:hlinkClick r:id="rId3"/>
              </a:rPr>
              <a:t>Gravity Project’s</a:t>
            </a:r>
            <a:r>
              <a:rPr lang="en-US" sz="2000" dirty="0"/>
              <a:t> identified terminology and technical standards.</a:t>
            </a:r>
          </a:p>
          <a:p>
            <a:r>
              <a:rPr lang="en-US" b="1" dirty="0"/>
              <a:t>Phase 1 : Concept &amp; Design Submission </a:t>
            </a:r>
            <a:r>
              <a:rPr lang="en-US" dirty="0"/>
              <a:t>(July to Dec. 2020)</a:t>
            </a:r>
          </a:p>
          <a:p>
            <a:r>
              <a:rPr lang="en-US" b="1" dirty="0"/>
              <a:t>Phase 2: Proof of Concept Demonstration </a:t>
            </a:r>
            <a:r>
              <a:rPr lang="en-US" dirty="0"/>
              <a:t>(Jan. to June 2021)</a:t>
            </a:r>
          </a:p>
          <a:p>
            <a:r>
              <a:rPr lang="en-US" b="1" dirty="0"/>
              <a:t>Phase 3: Implementation &amp; Testing </a:t>
            </a:r>
            <a:r>
              <a:rPr lang="en-US" dirty="0"/>
              <a:t>(July to Dec. 2021)</a:t>
            </a:r>
          </a:p>
          <a:p>
            <a:r>
              <a:rPr lang="en-US" dirty="0"/>
              <a:t>Total Prize award: </a:t>
            </a:r>
            <a:r>
              <a:rPr lang="en-US" b="1" dirty="0"/>
              <a:t>$500,000</a:t>
            </a:r>
          </a:p>
        </p:txBody>
      </p:sp>
      <p:sp>
        <p:nvSpPr>
          <p:cNvPr id="4" name="Slide Number Placeholder 3">
            <a:extLst>
              <a:ext uri="{FF2B5EF4-FFF2-40B4-BE49-F238E27FC236}">
                <a16:creationId xmlns:a16="http://schemas.microsoft.com/office/drawing/2014/main" id="{CFCA6DDE-FCF0-9C4A-8F6B-AC833BBD583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84D87CB8-C740-5B4E-B838-BBC2D182AD0F}"/>
              </a:ext>
            </a:extLst>
          </p:cNvPr>
          <p:cNvSpPr txBox="1"/>
          <p:nvPr/>
        </p:nvSpPr>
        <p:spPr>
          <a:xfrm>
            <a:off x="2414467" y="6042417"/>
            <a:ext cx="7581900" cy="646331"/>
          </a:xfrm>
          <a:prstGeom prst="rect">
            <a:avLst/>
          </a:prstGeom>
          <a:noFill/>
        </p:spPr>
        <p:txBody>
          <a:bodyPr wrap="square" rtlCol="0">
            <a:spAutoFit/>
          </a:bodyPr>
          <a:lstStyle/>
          <a:p>
            <a:r>
              <a:rPr lang="en-US" dirty="0">
                <a:hlinkClick r:id="rId4"/>
              </a:rPr>
              <a:t>https://www.challenge.gov/challenge/innovative-technology-solutions-for-social-care-referrals/</a:t>
            </a:r>
            <a:r>
              <a:rPr lang="en-US" dirty="0"/>
              <a:t> </a:t>
            </a:r>
          </a:p>
        </p:txBody>
      </p:sp>
    </p:spTree>
    <p:extLst>
      <p:ext uri="{BB962C8B-B14F-4D97-AF65-F5344CB8AC3E}">
        <p14:creationId xmlns:p14="http://schemas.microsoft.com/office/powerpoint/2010/main" val="1500626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E8077-2798-4E4B-ADC5-EC16D8726567}"/>
              </a:ext>
            </a:extLst>
          </p:cNvPr>
          <p:cNvSpPr>
            <a:spLocks noGrp="1"/>
          </p:cNvSpPr>
          <p:nvPr>
            <p:ph type="title"/>
          </p:nvPr>
        </p:nvSpPr>
        <p:spPr/>
        <p:txBody>
          <a:bodyPr/>
          <a:lstStyle/>
          <a:p>
            <a:r>
              <a:rPr lang="en-US" dirty="0"/>
              <a:t>Practice and Innovation Integration</a:t>
            </a:r>
          </a:p>
        </p:txBody>
      </p:sp>
      <p:sp>
        <p:nvSpPr>
          <p:cNvPr id="3" name="Content Placeholder 2">
            <a:extLst>
              <a:ext uri="{FF2B5EF4-FFF2-40B4-BE49-F238E27FC236}">
                <a16:creationId xmlns:a16="http://schemas.microsoft.com/office/drawing/2014/main" id="{8AEF6307-3517-DE46-860C-C68253F36809}"/>
              </a:ext>
            </a:extLst>
          </p:cNvPr>
          <p:cNvSpPr>
            <a:spLocks noGrp="1"/>
          </p:cNvSpPr>
          <p:nvPr>
            <p:ph idx="1"/>
          </p:nvPr>
        </p:nvSpPr>
        <p:spPr>
          <a:xfrm>
            <a:off x="576299" y="1132045"/>
            <a:ext cx="10843973" cy="4894682"/>
          </a:xfrm>
        </p:spPr>
        <p:txBody>
          <a:bodyPr>
            <a:normAutofit lnSpcReduction="10000"/>
          </a:bodyPr>
          <a:lstStyle/>
          <a:p>
            <a:pPr fontAlgn="base">
              <a:lnSpc>
                <a:spcPct val="110000"/>
              </a:lnSpc>
              <a:buClr>
                <a:schemeClr val="tx1"/>
              </a:buClr>
            </a:pPr>
            <a:r>
              <a:rPr lang="en-US" dirty="0" err="1"/>
              <a:t>CyncHealth</a:t>
            </a:r>
            <a:r>
              <a:rPr lang="en-US" dirty="0"/>
              <a:t> (formally NEHII) Health Information Exchange Integration </a:t>
            </a:r>
            <a:r>
              <a:rPr lang="en-US" dirty="0">
                <a:hlinkClick r:id="rId2"/>
              </a:rPr>
              <a:t>here</a:t>
            </a:r>
            <a:r>
              <a:rPr lang="en-US" dirty="0"/>
              <a:t>.</a:t>
            </a:r>
          </a:p>
          <a:p>
            <a:pPr fontAlgn="base">
              <a:lnSpc>
                <a:spcPct val="110000"/>
              </a:lnSpc>
              <a:buClr>
                <a:schemeClr val="tx1"/>
              </a:buClr>
            </a:pPr>
            <a:r>
              <a:rPr lang="en-US" dirty="0"/>
              <a:t>American Academy of Pediatrics (AAP) and the Food Research &amp; Action Center (FRAC) "Screen and Intervene: A Toolkit for Pediatricians to Address Food Insecurity" </a:t>
            </a:r>
            <a:r>
              <a:rPr lang="en-US" dirty="0">
                <a:hlinkClick r:id="rId3"/>
              </a:rPr>
              <a:t>here</a:t>
            </a:r>
            <a:r>
              <a:rPr lang="en-US" dirty="0"/>
              <a:t>.</a:t>
            </a:r>
          </a:p>
          <a:p>
            <a:r>
              <a:rPr lang="en-US" dirty="0"/>
              <a:t>National Quality Forum Guidelines for High EHR Data Quality, Quality Measures </a:t>
            </a:r>
            <a:r>
              <a:rPr lang="en-US" dirty="0">
                <a:hlinkClick r:id="rId4"/>
              </a:rPr>
              <a:t>here</a:t>
            </a:r>
            <a:r>
              <a:rPr lang="en-US" dirty="0"/>
              <a:t>.</a:t>
            </a:r>
          </a:p>
          <a:p>
            <a:r>
              <a:rPr lang="en-US" dirty="0"/>
              <a:t>Onyx and AMA Innovations Partner to Rethink Ways FHIR-based Technology Can Improve Links Between Health Care and Community-Based Organizations </a:t>
            </a:r>
            <a:r>
              <a:rPr lang="en-US" dirty="0">
                <a:hlinkClick r:id="rId5"/>
              </a:rPr>
              <a:t>here</a:t>
            </a:r>
            <a:r>
              <a:rPr lang="en-US" dirty="0"/>
              <a:t>.</a:t>
            </a:r>
          </a:p>
          <a:p>
            <a:r>
              <a:rPr lang="en-US" dirty="0"/>
              <a:t>Lyft Healthcare Exec Shares 2021 Predictions, Innovative Strategies </a:t>
            </a:r>
            <a:r>
              <a:rPr lang="en-US" dirty="0">
                <a:hlinkClick r:id="rId6"/>
              </a:rPr>
              <a:t>here</a:t>
            </a:r>
            <a:r>
              <a:rPr lang="en-US" dirty="0"/>
              <a:t>.</a:t>
            </a:r>
          </a:p>
        </p:txBody>
      </p:sp>
      <p:sp>
        <p:nvSpPr>
          <p:cNvPr id="4" name="Slide Number Placeholder 3">
            <a:extLst>
              <a:ext uri="{FF2B5EF4-FFF2-40B4-BE49-F238E27FC236}">
                <a16:creationId xmlns:a16="http://schemas.microsoft.com/office/drawing/2014/main" id="{CFCA6DDE-FCF0-9C4A-8F6B-AC833BBD583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5122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92A638-D1AC-FE40-8A86-8613B6CEE0A0}"/>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
        <p:nvSpPr>
          <p:cNvPr id="2" name="Title 1">
            <a:extLst>
              <a:ext uri="{FF2B5EF4-FFF2-40B4-BE49-F238E27FC236}">
                <a16:creationId xmlns:a16="http://schemas.microsoft.com/office/drawing/2014/main" id="{D52C065C-9426-8C49-AAE6-C74E93854869}"/>
              </a:ext>
            </a:extLst>
          </p:cNvPr>
          <p:cNvSpPr>
            <a:spLocks noGrp="1"/>
          </p:cNvSpPr>
          <p:nvPr>
            <p:ph type="title" idx="4294967295"/>
          </p:nvPr>
        </p:nvSpPr>
        <p:spPr>
          <a:xfrm>
            <a:off x="579554" y="71435"/>
            <a:ext cx="9117524" cy="1325562"/>
          </a:xfrm>
        </p:spPr>
        <p:txBody>
          <a:bodyPr>
            <a:normAutofit/>
          </a:bodyPr>
          <a:lstStyle/>
          <a:p>
            <a:r>
              <a:rPr lang="en-US" sz="3200" dirty="0">
                <a:solidFill>
                  <a:srgbClr val="002060"/>
                </a:solidFill>
              </a:rPr>
              <a:t>Gravity Project Management Office (PMO)</a:t>
            </a:r>
          </a:p>
        </p:txBody>
      </p:sp>
      <p:pic>
        <p:nvPicPr>
          <p:cNvPr id="12" name="Picture 11" descr="version4.png">
            <a:extLst>
              <a:ext uri="{FF2B5EF4-FFF2-40B4-BE49-F238E27FC236}">
                <a16:creationId xmlns:a16="http://schemas.microsoft.com/office/drawing/2014/main" id="{BECE07D9-64A3-9F49-B7BA-E1298F61471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10817" y="2554466"/>
            <a:ext cx="1948964" cy="694512"/>
          </a:xfrm>
          <a:prstGeom prst="rect">
            <a:avLst/>
          </a:prstGeom>
        </p:spPr>
      </p:pic>
      <p:sp>
        <p:nvSpPr>
          <p:cNvPr id="33" name="Rectangle 32">
            <a:extLst>
              <a:ext uri="{FF2B5EF4-FFF2-40B4-BE49-F238E27FC236}">
                <a16:creationId xmlns:a16="http://schemas.microsoft.com/office/drawing/2014/main" id="{0E005526-9F4C-3444-B07E-45E68E6B5757}"/>
              </a:ext>
            </a:extLst>
          </p:cNvPr>
          <p:cNvSpPr/>
          <p:nvPr/>
        </p:nvSpPr>
        <p:spPr>
          <a:xfrm>
            <a:off x="725114" y="1641054"/>
            <a:ext cx="5755199" cy="3798476"/>
          </a:xfrm>
          <a:prstGeom prst="rect">
            <a:avLst/>
          </a:prstGeom>
        </p:spPr>
        <p:txBody>
          <a:bodyPr wrap="square">
            <a:spAutoFit/>
          </a:bodyPr>
          <a:lstStyle/>
          <a:p>
            <a:pPr marL="304800" indent="-304800">
              <a:spcBef>
                <a:spcPts val="450"/>
              </a:spcBef>
              <a:buFont typeface="Arial" panose="020B0604020202020204" pitchFamily="34" charset="0"/>
              <a:buChar char="•"/>
            </a:pPr>
            <a:r>
              <a:rPr lang="en-US" sz="2200" b="1" dirty="0"/>
              <a:t>Caroline </a:t>
            </a:r>
            <a:r>
              <a:rPr lang="en-US" sz="2200" b="1" dirty="0" err="1"/>
              <a:t>Fichtenberg</a:t>
            </a:r>
            <a:r>
              <a:rPr lang="en-US" sz="2200" dirty="0"/>
              <a:t>, Managing Director, UCSF/ SIREN</a:t>
            </a:r>
          </a:p>
          <a:p>
            <a:pPr marL="304800" indent="-304800">
              <a:spcBef>
                <a:spcPts val="450"/>
              </a:spcBef>
              <a:buFont typeface="Arial" panose="020B0604020202020204" pitchFamily="34" charset="0"/>
              <a:buChar char="•"/>
            </a:pPr>
            <a:r>
              <a:rPr lang="en-US" sz="2200" b="1" dirty="0"/>
              <a:t>Evelyn Gallego, </a:t>
            </a:r>
            <a:r>
              <a:rPr lang="en-US" sz="2200" dirty="0"/>
              <a:t>Program Manager, EMI Advisors</a:t>
            </a:r>
          </a:p>
          <a:p>
            <a:pPr marL="304800" indent="-304800">
              <a:spcBef>
                <a:spcPts val="450"/>
              </a:spcBef>
              <a:buFont typeface="Arial" panose="020B0604020202020204" pitchFamily="34" charset="0"/>
              <a:buChar char="•"/>
            </a:pPr>
            <a:r>
              <a:rPr lang="en-US" sz="2200" b="1" dirty="0"/>
              <a:t>Carrie </a:t>
            </a:r>
            <a:r>
              <a:rPr lang="en-US" sz="2200" b="1" dirty="0" err="1"/>
              <a:t>Lousberg</a:t>
            </a:r>
            <a:r>
              <a:rPr lang="en-US" sz="2200" dirty="0"/>
              <a:t>, Project Manager, EMI Advisors</a:t>
            </a:r>
          </a:p>
          <a:p>
            <a:pPr marL="304800" indent="-304800">
              <a:spcBef>
                <a:spcPts val="450"/>
              </a:spcBef>
              <a:buFont typeface="Arial" panose="020B0604020202020204" pitchFamily="34" charset="0"/>
              <a:buChar char="•"/>
            </a:pPr>
            <a:r>
              <a:rPr lang="en-US" sz="2200" b="1" dirty="0"/>
              <a:t>Mark Savage, </a:t>
            </a:r>
            <a:r>
              <a:rPr lang="en-US" sz="2200" dirty="0"/>
              <a:t>SDOH Policy Lead</a:t>
            </a:r>
            <a:r>
              <a:rPr lang="en-US" sz="2200" b="1" dirty="0"/>
              <a:t>, </a:t>
            </a:r>
            <a:r>
              <a:rPr lang="en-US" sz="2200" dirty="0"/>
              <a:t>USCF/SIREN</a:t>
            </a:r>
          </a:p>
          <a:p>
            <a:pPr marL="304800" indent="-304800">
              <a:spcBef>
                <a:spcPts val="450"/>
              </a:spcBef>
              <a:buFont typeface="Arial" panose="020B0604020202020204" pitchFamily="34" charset="0"/>
              <a:buChar char="•"/>
            </a:pPr>
            <a:r>
              <a:rPr lang="en-US" sz="2200" b="1" dirty="0"/>
              <a:t>Sarah DeSilvey, </a:t>
            </a:r>
            <a:r>
              <a:rPr lang="en-US" sz="2200" dirty="0"/>
              <a:t>Clinical Informatics Director,  University of Vermont</a:t>
            </a:r>
          </a:p>
          <a:p>
            <a:pPr marL="304800" indent="-304800">
              <a:spcBef>
                <a:spcPts val="450"/>
              </a:spcBef>
              <a:buFont typeface="Arial" panose="020B0604020202020204" pitchFamily="34" charset="0"/>
              <a:buChar char="•"/>
            </a:pPr>
            <a:r>
              <a:rPr lang="en-US" sz="2200" b="1" dirty="0"/>
              <a:t>Bob </a:t>
            </a:r>
            <a:r>
              <a:rPr lang="en-US" sz="2200" b="1" dirty="0" err="1"/>
              <a:t>Dieterle</a:t>
            </a:r>
            <a:r>
              <a:rPr lang="en-US" sz="2200" b="1" dirty="0"/>
              <a:t>, </a:t>
            </a:r>
            <a:r>
              <a:rPr lang="en-US" sz="2200" dirty="0"/>
              <a:t>Technical Director, </a:t>
            </a:r>
            <a:r>
              <a:rPr lang="en-US" sz="2200" dirty="0" err="1"/>
              <a:t>EnableCare</a:t>
            </a:r>
            <a:endParaRPr lang="en-US" sz="2200" dirty="0"/>
          </a:p>
        </p:txBody>
      </p:sp>
      <p:pic>
        <p:nvPicPr>
          <p:cNvPr id="38" name="Picture 37">
            <a:extLst>
              <a:ext uri="{FF2B5EF4-FFF2-40B4-BE49-F238E27FC236}">
                <a16:creationId xmlns:a16="http://schemas.microsoft.com/office/drawing/2014/main" id="{5343130A-01DF-4347-A8E6-F0222ACBF40E}"/>
              </a:ext>
            </a:extLst>
          </p:cNvPr>
          <p:cNvPicPr>
            <a:picLocks noChangeAspect="1"/>
          </p:cNvPicPr>
          <p:nvPr/>
        </p:nvPicPr>
        <p:blipFill rotWithShape="1">
          <a:blip r:embed="rId3">
            <a:extLst>
              <a:ext uri="{28A0092B-C50C-407E-A947-70E740481C1C}">
                <a14:useLocalDpi xmlns:a14="http://schemas.microsoft.com/office/drawing/2010/main"/>
              </a:ext>
            </a:extLst>
          </a:blip>
          <a:srcRect b="45108"/>
          <a:stretch/>
        </p:blipFill>
        <p:spPr>
          <a:xfrm>
            <a:off x="7510817" y="4443644"/>
            <a:ext cx="2093514" cy="592538"/>
          </a:xfrm>
          <a:prstGeom prst="rect">
            <a:avLst/>
          </a:prstGeom>
        </p:spPr>
      </p:pic>
      <p:pic>
        <p:nvPicPr>
          <p:cNvPr id="5" name="Picture 4">
            <a:extLst>
              <a:ext uri="{FF2B5EF4-FFF2-40B4-BE49-F238E27FC236}">
                <a16:creationId xmlns:a16="http://schemas.microsoft.com/office/drawing/2014/main" id="{FD0D044A-79BC-B949-9EB0-7C5761F1FA2C}"/>
              </a:ext>
            </a:extLst>
          </p:cNvPr>
          <p:cNvPicPr>
            <a:picLocks noChangeAspect="1"/>
          </p:cNvPicPr>
          <p:nvPr/>
        </p:nvPicPr>
        <p:blipFill>
          <a:blip r:embed="rId4"/>
          <a:stretch>
            <a:fillRect/>
          </a:stretch>
        </p:blipFill>
        <p:spPr>
          <a:xfrm>
            <a:off x="7579827" y="5009172"/>
            <a:ext cx="1892300" cy="592538"/>
          </a:xfrm>
          <a:prstGeom prst="rect">
            <a:avLst/>
          </a:prstGeom>
        </p:spPr>
      </p:pic>
      <p:pic>
        <p:nvPicPr>
          <p:cNvPr id="6" name="Picture 5" descr="A close up of a sign&#10;&#10;Description automatically generated">
            <a:extLst>
              <a:ext uri="{FF2B5EF4-FFF2-40B4-BE49-F238E27FC236}">
                <a16:creationId xmlns:a16="http://schemas.microsoft.com/office/drawing/2014/main" id="{12C0A38B-6FDA-7845-95B9-83745F43FD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79827" y="3666637"/>
            <a:ext cx="1892300" cy="6223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1BA76ED-ED12-7B4A-8067-F0181E134DC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10817" y="1642388"/>
            <a:ext cx="2848292" cy="771967"/>
          </a:xfrm>
          <a:prstGeom prst="rect">
            <a:avLst/>
          </a:prstGeom>
        </p:spPr>
      </p:pic>
    </p:spTree>
    <p:extLst>
      <p:ext uri="{BB962C8B-B14F-4D97-AF65-F5344CB8AC3E}">
        <p14:creationId xmlns:p14="http://schemas.microsoft.com/office/powerpoint/2010/main" val="706271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F76F83-D4A7-D440-B2EC-3359C6A7116F}"/>
              </a:ext>
            </a:extLst>
          </p:cNvPr>
          <p:cNvSpPr txBox="1"/>
          <p:nvPr/>
        </p:nvSpPr>
        <p:spPr>
          <a:xfrm>
            <a:off x="2165743" y="2628929"/>
            <a:ext cx="7860515" cy="707886"/>
          </a:xfrm>
          <a:prstGeom prst="rect">
            <a:avLst/>
          </a:prstGeom>
          <a:noFill/>
        </p:spPr>
        <p:txBody>
          <a:bodyPr wrap="square" rtlCol="0">
            <a:spAutoFit/>
          </a:bodyPr>
          <a:lstStyle/>
          <a:p>
            <a:pPr algn="ctr">
              <a:defRPr/>
            </a:pPr>
            <a:r>
              <a:rPr lang="en-US" sz="4000" dirty="0">
                <a:solidFill>
                  <a:srgbClr val="002060"/>
                </a:solidFill>
              </a:rPr>
              <a:t>How to Engage!</a:t>
            </a:r>
          </a:p>
        </p:txBody>
      </p:sp>
    </p:spTree>
    <p:extLst>
      <p:ext uri="{BB962C8B-B14F-4D97-AF65-F5344CB8AC3E}">
        <p14:creationId xmlns:p14="http://schemas.microsoft.com/office/powerpoint/2010/main" val="386539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576299" y="121272"/>
            <a:ext cx="11134356" cy="1325563"/>
          </a:xfrm>
        </p:spPr>
        <p:txBody>
          <a:bodyPr/>
          <a:lstStyle/>
          <a:p>
            <a:r>
              <a:rPr lang="en-US" dirty="0"/>
              <a:t>Join our Project!</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576299" y="1311319"/>
            <a:ext cx="11134356" cy="4768847"/>
          </a:xfrm>
        </p:spPr>
        <p:txBody>
          <a:bodyPr>
            <a:normAutofit fontScale="92500"/>
          </a:bodyPr>
          <a:lstStyle/>
          <a:p>
            <a:r>
              <a:rPr lang="en-US" dirty="0"/>
              <a:t>Join the Gravity Project: </a:t>
            </a:r>
            <a:r>
              <a:rPr lang="en-US" dirty="0">
                <a:hlinkClick r:id="rId2"/>
              </a:rPr>
              <a:t>https://confluence.hl7.org/display/GRAV/Join+the+Gravity+Project</a:t>
            </a:r>
            <a:endParaRPr lang="en-US" dirty="0"/>
          </a:p>
          <a:p>
            <a:pPr lvl="1"/>
            <a:r>
              <a:rPr lang="en-US" sz="2000" dirty="0"/>
              <a:t>Public Collaborative Workgroup meets bi-weekly on </a:t>
            </a:r>
            <a:r>
              <a:rPr lang="en-US" sz="2000" b="1" dirty="0"/>
              <a:t>Thursdays’ 4:00 to 5:30 pm ET</a:t>
            </a:r>
          </a:p>
          <a:p>
            <a:pPr lvl="1"/>
            <a:r>
              <a:rPr lang="en-US" sz="2000" dirty="0"/>
              <a:t>SDOH FHIR IG Workgroup meets weekly on </a:t>
            </a:r>
            <a:r>
              <a:rPr lang="en-US" sz="2000" b="1" dirty="0"/>
              <a:t>Weds. 3:00 to 4:00 pm ET</a:t>
            </a:r>
          </a:p>
          <a:p>
            <a:r>
              <a:rPr lang="en-US" dirty="0"/>
              <a:t>Help us find new sponsors and partners</a:t>
            </a:r>
          </a:p>
          <a:p>
            <a:r>
              <a:rPr lang="en-US" dirty="0"/>
              <a:t>Give us feedback on the Data Principles: </a:t>
            </a:r>
            <a:r>
              <a:rPr lang="en-US" dirty="0">
                <a:solidFill>
                  <a:srgbClr val="002060"/>
                </a:solidFill>
                <a:hlinkClick r:id="rId3">
                  <a:extLst>
                    <a:ext uri="{A12FA001-AC4F-418D-AE19-62706E023703}">
                      <ahyp:hlinkClr xmlns:ahyp="http://schemas.microsoft.com/office/drawing/2018/hyperlinkcolor" val="tx"/>
                    </a:ext>
                  </a:extLst>
                </a:hlinkClick>
              </a:rPr>
              <a:t>https://confluence.hl7.org/display/GRAV/Gravity+Data+Principles</a:t>
            </a:r>
            <a:r>
              <a:rPr lang="en-US" dirty="0">
                <a:solidFill>
                  <a:srgbClr val="002060"/>
                </a:solidFill>
              </a:rPr>
              <a:t> </a:t>
            </a:r>
            <a:endParaRPr lang="en-US" dirty="0"/>
          </a:p>
          <a:p>
            <a:r>
              <a:rPr lang="en-US" dirty="0"/>
              <a:t>Submit SDOH domain data elements (especially for Interventions): </a:t>
            </a:r>
            <a:r>
              <a:rPr lang="en-US" dirty="0">
                <a:hlinkClick r:id="rId4"/>
              </a:rPr>
              <a:t>https://confluence.hl7.org/display/GRAV/Data+Element+Submission</a:t>
            </a:r>
            <a:endParaRPr lang="en-US" dirty="0"/>
          </a:p>
          <a:p>
            <a:r>
              <a:rPr lang="en-US" dirty="0"/>
              <a:t>Help us with Gravity Education &amp; Outreach</a:t>
            </a:r>
          </a:p>
          <a:p>
            <a:pPr lvl="1"/>
            <a:r>
              <a:rPr lang="en-US" dirty="0"/>
              <a:t>Use Social Media handles to share or tag us to relevant information</a:t>
            </a:r>
          </a:p>
          <a:p>
            <a:pPr lvl="2"/>
            <a:r>
              <a:rPr lang="en-US" dirty="0"/>
              <a:t>@the </a:t>
            </a:r>
            <a:r>
              <a:rPr lang="en-US" dirty="0" err="1"/>
              <a:t>gravityproj</a:t>
            </a:r>
            <a:endParaRPr lang="en-US" dirty="0"/>
          </a:p>
          <a:p>
            <a:pPr lvl="2"/>
            <a:r>
              <a:rPr lang="en-US" dirty="0">
                <a:hlinkClick r:id="rId5"/>
              </a:rPr>
              <a:t>https://www.linkedin.com/company/gravity-project</a:t>
            </a:r>
            <a:endParaRPr lang="en-US" dirty="0"/>
          </a:p>
          <a:p>
            <a:pPr lvl="1">
              <a:spcBef>
                <a:spcPts val="1100"/>
              </a:spcBef>
            </a:pPr>
            <a:r>
              <a:rPr lang="en-US" dirty="0"/>
              <a:t>Partner with us on development of blogs, manuscripts, dissemination materials </a:t>
            </a:r>
          </a:p>
          <a:p>
            <a:endParaRPr lang="en-US" dirty="0"/>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41</a:t>
            </a:fld>
            <a:endParaRPr lang="en-US" dirty="0"/>
          </a:p>
        </p:txBody>
      </p:sp>
      <p:pic>
        <p:nvPicPr>
          <p:cNvPr id="5" name="Picture 4">
            <a:extLst>
              <a:ext uri="{FF2B5EF4-FFF2-40B4-BE49-F238E27FC236}">
                <a16:creationId xmlns:a16="http://schemas.microsoft.com/office/drawing/2014/main" id="{13A95B95-3B55-D144-8249-585DEEE30C8E}"/>
              </a:ext>
            </a:extLst>
          </p:cNvPr>
          <p:cNvPicPr>
            <a:picLocks noChangeAspect="1"/>
          </p:cNvPicPr>
          <p:nvPr/>
        </p:nvPicPr>
        <p:blipFill>
          <a:blip r:embed="rId6"/>
          <a:stretch>
            <a:fillRect/>
          </a:stretch>
        </p:blipFill>
        <p:spPr>
          <a:xfrm>
            <a:off x="1163346" y="4881795"/>
            <a:ext cx="393853" cy="393853"/>
          </a:xfrm>
          <a:prstGeom prst="rect">
            <a:avLst/>
          </a:prstGeom>
        </p:spPr>
      </p:pic>
      <p:pic>
        <p:nvPicPr>
          <p:cNvPr id="6" name="Picture 5">
            <a:extLst>
              <a:ext uri="{FF2B5EF4-FFF2-40B4-BE49-F238E27FC236}">
                <a16:creationId xmlns:a16="http://schemas.microsoft.com/office/drawing/2014/main" id="{EEC31BE8-CDA5-854D-8A48-94A01587DAB4}"/>
              </a:ext>
            </a:extLst>
          </p:cNvPr>
          <p:cNvPicPr>
            <a:picLocks noChangeAspect="1"/>
          </p:cNvPicPr>
          <p:nvPr/>
        </p:nvPicPr>
        <p:blipFill>
          <a:blip r:embed="rId7"/>
          <a:stretch>
            <a:fillRect/>
          </a:stretch>
        </p:blipFill>
        <p:spPr>
          <a:xfrm>
            <a:off x="1224757" y="5275648"/>
            <a:ext cx="271033" cy="271033"/>
          </a:xfrm>
          <a:prstGeom prst="rect">
            <a:avLst/>
          </a:prstGeom>
        </p:spPr>
      </p:pic>
    </p:spTree>
    <p:extLst>
      <p:ext uri="{BB962C8B-B14F-4D97-AF65-F5344CB8AC3E}">
        <p14:creationId xmlns:p14="http://schemas.microsoft.com/office/powerpoint/2010/main" val="2050418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2152650" y="755849"/>
            <a:ext cx="7886700" cy="994172"/>
          </a:xfrm>
        </p:spPr>
        <p:txBody>
          <a:bodyPr>
            <a:normAutofit fontScale="90000"/>
          </a:bodyPr>
          <a:lstStyle/>
          <a:p>
            <a:pPr algn="ctr"/>
            <a:r>
              <a:rPr lang="en-US" dirty="0">
                <a:solidFill>
                  <a:srgbClr val="002060"/>
                </a:solidFill>
              </a:rPr>
              <a:t>Questions? </a:t>
            </a:r>
            <a:br>
              <a:rPr lang="en-US" dirty="0">
                <a:solidFill>
                  <a:srgbClr val="002060"/>
                </a:solidFill>
              </a:rPr>
            </a:br>
            <a:br>
              <a:rPr lang="en-US" b="1" dirty="0">
                <a:solidFill>
                  <a:srgbClr val="002060"/>
                </a:solidFill>
              </a:rPr>
            </a:br>
            <a:endParaRPr lang="en-US" dirty="0">
              <a:solidFill>
                <a:srgbClr val="002060"/>
              </a:solidFill>
            </a:endParaRP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a:xfrm>
            <a:off x="12458700" y="6354765"/>
            <a:ext cx="26146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Calibri" panose="020F050202020403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42</a:t>
            </a:fld>
            <a:endParaRPr kumimoji="0" lang="en-US" sz="602"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endParaRPr>
          </a:p>
        </p:txBody>
      </p:sp>
      <p:sp>
        <p:nvSpPr>
          <p:cNvPr id="7" name="Subtitle 2">
            <a:extLst>
              <a:ext uri="{FF2B5EF4-FFF2-40B4-BE49-F238E27FC236}">
                <a16:creationId xmlns:a16="http://schemas.microsoft.com/office/drawing/2014/main" id="{7229F0ED-5EEF-8243-9383-AF412832AB21}"/>
              </a:ext>
            </a:extLst>
          </p:cNvPr>
          <p:cNvSpPr txBox="1">
            <a:spLocks/>
          </p:cNvSpPr>
          <p:nvPr/>
        </p:nvSpPr>
        <p:spPr>
          <a:xfrm>
            <a:off x="1123039" y="1750021"/>
            <a:ext cx="4109399" cy="1207242"/>
          </a:xfrm>
          <a:prstGeom prst="rect">
            <a:avLst/>
          </a:prstGeom>
        </p:spPr>
        <p:txBody>
          <a:bodyPr vert="horz" wrap="square" lIns="0" tIns="0" rIns="0" bIns="0" rtlCol="0">
            <a:noAutofit/>
          </a:bodyPr>
          <a:lstStyle>
            <a:lvl1pPr marL="295275" indent="-295275" algn="l" defTabSz="914318" rtl="0" eaLnBrk="1" latinLnBrk="0" hangingPunct="1">
              <a:lnSpc>
                <a:spcPct val="150000"/>
              </a:lnSpc>
              <a:spcBef>
                <a:spcPts val="1000"/>
              </a:spcBef>
              <a:buClr>
                <a:srgbClr val="FF5A5A"/>
              </a:buClr>
              <a:buFont typeface="Arial" panose="020B0604020202020204" pitchFamily="34" charset="0"/>
              <a:buChar char="•"/>
              <a:tabLst/>
              <a:defRPr sz="2000" b="0" i="0" kern="1200">
                <a:solidFill>
                  <a:schemeClr val="tx1"/>
                </a:solidFill>
                <a:latin typeface="Century Gothic" panose="020B0502020202020204" pitchFamily="34" charset="0"/>
                <a:ea typeface="+mn-ea"/>
                <a:cs typeface="+mn-cs"/>
              </a:defRPr>
            </a:lvl1pPr>
            <a:lvl2pPr marL="517525" indent="-168275" algn="l" defTabSz="914318" rtl="0" eaLnBrk="1" latinLnBrk="0" hangingPunct="1">
              <a:lnSpc>
                <a:spcPct val="100000"/>
              </a:lnSpc>
              <a:spcBef>
                <a:spcPts val="499"/>
              </a:spcBef>
              <a:buClr>
                <a:srgbClr val="FF5A5A"/>
              </a:buClr>
              <a:buFont typeface="Arial" panose="020B0604020202020204" pitchFamily="34" charset="0"/>
              <a:buChar char="•"/>
              <a:tabLst/>
              <a:defRPr sz="1800" b="1" i="0" kern="1200">
                <a:solidFill>
                  <a:schemeClr val="accent2"/>
                </a:solidFill>
                <a:latin typeface="Century Gothic" panose="020B0502020202020204" pitchFamily="34" charset="0"/>
                <a:ea typeface="+mn-ea"/>
                <a:cs typeface="+mn-cs"/>
              </a:defRPr>
            </a:lvl2pPr>
            <a:lvl3pPr marL="687388" indent="-169863" algn="l" defTabSz="914318" rtl="0" eaLnBrk="1" latinLnBrk="0" hangingPunct="1">
              <a:lnSpc>
                <a:spcPct val="100000"/>
              </a:lnSpc>
              <a:spcBef>
                <a:spcPts val="499"/>
              </a:spcBef>
              <a:buClr>
                <a:srgbClr val="FF5A5A"/>
              </a:buClr>
              <a:buFont typeface="Arial" panose="020B0604020202020204" pitchFamily="34" charset="0"/>
              <a:buChar char="•"/>
              <a:tabLst/>
              <a:defRPr sz="1600" b="0" i="0" kern="1200">
                <a:solidFill>
                  <a:schemeClr val="tx1"/>
                </a:solidFill>
                <a:latin typeface="Century Gothic" panose="020B0502020202020204" pitchFamily="34" charset="0"/>
                <a:ea typeface="+mn-ea"/>
                <a:cs typeface="+mn-cs"/>
              </a:defRPr>
            </a:lvl3pPr>
            <a:lvl4pPr marL="866775" indent="-179388" algn="l" defTabSz="914318" rtl="0" eaLnBrk="1" latinLnBrk="0" hangingPunct="1">
              <a:lnSpc>
                <a:spcPct val="100000"/>
              </a:lnSpc>
              <a:spcBef>
                <a:spcPts val="499"/>
              </a:spcBef>
              <a:buClr>
                <a:srgbClr val="FF5A5A"/>
              </a:buClr>
              <a:buFont typeface="Arial" panose="020B0604020202020204" pitchFamily="34" charset="0"/>
              <a:buChar char="•"/>
              <a:tabLst/>
              <a:defRPr sz="1400" b="0" i="0" kern="1200">
                <a:solidFill>
                  <a:schemeClr val="tx1">
                    <a:alpha val="70000"/>
                  </a:schemeClr>
                </a:solidFill>
                <a:latin typeface="Century Gothic" panose="020B0502020202020204" pitchFamily="34" charset="0"/>
                <a:ea typeface="+mn-ea"/>
                <a:cs typeface="+mn-cs"/>
              </a:defRPr>
            </a:lvl4pPr>
            <a:lvl5pPr marL="1036638" indent="-169863" algn="l" defTabSz="914318" rtl="0" eaLnBrk="1" latinLnBrk="0" hangingPunct="1">
              <a:lnSpc>
                <a:spcPct val="150000"/>
              </a:lnSpc>
              <a:spcBef>
                <a:spcPts val="499"/>
              </a:spcBef>
              <a:buClr>
                <a:srgbClr val="FF5A5A"/>
              </a:buClr>
              <a:buFont typeface="Arial" panose="020B0604020202020204" pitchFamily="34" charset="0"/>
              <a:buChar char="•"/>
              <a:tabLst/>
              <a:defRPr sz="1200" b="0" i="0" kern="1200" baseline="0">
                <a:solidFill>
                  <a:schemeClr val="tx1">
                    <a:alpha val="50000"/>
                  </a:schemeClr>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110000"/>
              </a:lnSpc>
              <a:spcBef>
                <a:spcPts val="1000"/>
              </a:spcBef>
              <a:spcAft>
                <a:spcPts val="0"/>
              </a:spcAft>
              <a:buClr>
                <a:srgbClr val="FF5A5A"/>
              </a:buClr>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Evelyn Gallego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evelyn.gallego@emiadvisors.net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18" rtl="0" eaLnBrk="1" fontAlgn="auto" latinLnBrk="0" hangingPunct="1">
              <a:lnSpc>
                <a:spcPct val="110000"/>
              </a:lnSpc>
              <a:spcBef>
                <a:spcPts val="0"/>
              </a:spcBef>
              <a:spcAft>
                <a:spcPts val="0"/>
              </a:spcAft>
              <a:buClr>
                <a:srgbClr val="FF5A5A"/>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Twitter: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egallego</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18" rtl="0" eaLnBrk="1" fontAlgn="auto" latinLnBrk="0" hangingPunct="1">
              <a:lnSpc>
                <a:spcPct val="110000"/>
              </a:lnSpc>
              <a:spcBef>
                <a:spcPts val="0"/>
              </a:spcBef>
              <a:spcAft>
                <a:spcPts val="0"/>
              </a:spcAft>
              <a:buClr>
                <a:srgbClr val="FF5A5A"/>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LinkedIn: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linkedin.com/in/egallego/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A150F93-CC88-E740-A57D-516FB0A4AED0}"/>
              </a:ext>
            </a:extLst>
          </p:cNvPr>
          <p:cNvSpPr txBox="1"/>
          <p:nvPr/>
        </p:nvSpPr>
        <p:spPr>
          <a:xfrm>
            <a:off x="6515100" y="1750021"/>
            <a:ext cx="5359400" cy="19849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Additional questions? Contact: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gravityproject@emiadvisors.net</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4572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thegravityproj</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https://www.linkedin.com/company/gravity-project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id="{34BB3E62-8FE9-1249-BCE0-0763735380C8}"/>
              </a:ext>
            </a:extLst>
          </p:cNvPr>
          <p:cNvPicPr>
            <a:picLocks noChangeAspect="1"/>
          </p:cNvPicPr>
          <p:nvPr/>
        </p:nvPicPr>
        <p:blipFill>
          <a:blip r:embed="rId6"/>
          <a:stretch>
            <a:fillRect/>
          </a:stretch>
        </p:blipFill>
        <p:spPr>
          <a:xfrm>
            <a:off x="6515100" y="2584647"/>
            <a:ext cx="534471" cy="534471"/>
          </a:xfrm>
          <a:prstGeom prst="rect">
            <a:avLst/>
          </a:prstGeom>
        </p:spPr>
      </p:pic>
      <p:pic>
        <p:nvPicPr>
          <p:cNvPr id="5" name="Picture 4">
            <a:extLst>
              <a:ext uri="{FF2B5EF4-FFF2-40B4-BE49-F238E27FC236}">
                <a16:creationId xmlns:a16="http://schemas.microsoft.com/office/drawing/2014/main" id="{E0BC7F8A-EBA8-284C-88DA-5FF724F07B95}"/>
              </a:ext>
            </a:extLst>
          </p:cNvPr>
          <p:cNvPicPr>
            <a:picLocks noChangeAspect="1"/>
          </p:cNvPicPr>
          <p:nvPr/>
        </p:nvPicPr>
        <p:blipFill>
          <a:blip r:embed="rId7"/>
          <a:stretch>
            <a:fillRect/>
          </a:stretch>
        </p:blipFill>
        <p:spPr>
          <a:xfrm>
            <a:off x="6594706" y="3077260"/>
            <a:ext cx="393852" cy="393852"/>
          </a:xfrm>
          <a:prstGeom prst="rect">
            <a:avLst/>
          </a:prstGeom>
        </p:spPr>
      </p:pic>
    </p:spTree>
    <p:extLst>
      <p:ext uri="{BB962C8B-B14F-4D97-AF65-F5344CB8AC3E}">
        <p14:creationId xmlns:p14="http://schemas.microsoft.com/office/powerpoint/2010/main" val="2073440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92A638-D1AC-FE40-8A86-8613B6CEE0A0}"/>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D52C065C-9426-8C49-AAE6-C74E93854869}"/>
              </a:ext>
            </a:extLst>
          </p:cNvPr>
          <p:cNvSpPr>
            <a:spLocks noGrp="1"/>
          </p:cNvSpPr>
          <p:nvPr>
            <p:ph type="title" idx="4294967295"/>
          </p:nvPr>
        </p:nvSpPr>
        <p:spPr>
          <a:xfrm>
            <a:off x="609600" y="20034"/>
            <a:ext cx="9263298" cy="1325562"/>
          </a:xfrm>
        </p:spPr>
        <p:txBody>
          <a:bodyPr>
            <a:normAutofit/>
          </a:bodyPr>
          <a:lstStyle/>
          <a:p>
            <a:r>
              <a:rPr lang="en-US" sz="3200" dirty="0">
                <a:solidFill>
                  <a:srgbClr val="002060"/>
                </a:solidFill>
              </a:rPr>
              <a:t>Workstream Teams</a:t>
            </a:r>
          </a:p>
        </p:txBody>
      </p:sp>
      <p:sp>
        <p:nvSpPr>
          <p:cNvPr id="33" name="Rectangle 32">
            <a:extLst>
              <a:ext uri="{FF2B5EF4-FFF2-40B4-BE49-F238E27FC236}">
                <a16:creationId xmlns:a16="http://schemas.microsoft.com/office/drawing/2014/main" id="{0E005526-9F4C-3444-B07E-45E68E6B5757}"/>
              </a:ext>
            </a:extLst>
          </p:cNvPr>
          <p:cNvSpPr/>
          <p:nvPr/>
        </p:nvSpPr>
        <p:spPr>
          <a:xfrm>
            <a:off x="491613" y="1282656"/>
            <a:ext cx="6587613" cy="5270674"/>
          </a:xfrm>
          <a:prstGeom prst="rect">
            <a:avLst/>
          </a:prstGeom>
        </p:spPr>
        <p:txBody>
          <a:bodyPr wrap="square">
            <a:spAutoFit/>
          </a:bodyPr>
          <a:lstStyle/>
          <a:p>
            <a:pPr marL="0" marR="0" lvl="0" indent="0" algn="l" defTabSz="457200" rtl="0" eaLnBrk="1" fontAlgn="auto" latinLnBrk="0" hangingPunct="1">
              <a:lnSpc>
                <a:spcPct val="100000"/>
              </a:lnSpc>
              <a:spcBef>
                <a:spcPts val="45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Terminology- Director, Sarah DeSilvey</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04800" marR="0" lvl="0" indent="-304800" algn="l" defTabSz="4572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Linda Hyde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Terminology Expert, EMI Advisors</a:t>
            </a:r>
          </a:p>
          <a:p>
            <a:pPr marL="0" marR="0" lvl="0" indent="0" algn="l" defTabSz="457200" rtl="0" eaLnBrk="1" fontAlgn="auto" latinLnBrk="0" hangingPunct="1">
              <a:lnSpc>
                <a:spcPct val="100000"/>
              </a:lnSpc>
              <a:spcBef>
                <a:spcPts val="45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45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Subject Matter Experts</a:t>
            </a:r>
          </a:p>
          <a:p>
            <a:pPr marL="304800" marR="0" lvl="0"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Food Insecurity: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Donna G.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Pertel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Academy of Nutrition and Dietetics</a:t>
            </a:r>
          </a:p>
          <a:p>
            <a:pPr marL="304800" marR="0" lvl="0"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Housing Insecurity/ Homelessness: </a:t>
            </a:r>
          </a:p>
          <a:p>
            <a:pPr marL="762000" marR="0" lvl="1"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Megan Sandel, Allison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Bovell</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-Ammon, Rich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Sheward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Children’s Health Watch</a:t>
            </a:r>
          </a:p>
          <a:p>
            <a:pPr marL="304800" marR="0" lvl="0"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Transportation: </a:t>
            </a:r>
          </a:p>
          <a:p>
            <a:pPr marL="762000" marR="0" lvl="1"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Alexandra King,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Community Transportation Assoc. of America</a:t>
            </a:r>
          </a:p>
          <a:p>
            <a:pPr marL="762000" marR="0" lvl="1"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Jennifer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Sisto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Gall</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Lyft</a:t>
            </a:r>
          </a:p>
          <a:p>
            <a:pPr marL="762000" marR="0" lvl="1"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Ipek</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Sener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Texas A&amp;M Transportation Institute</a:t>
            </a:r>
          </a:p>
          <a:p>
            <a:pPr marL="762000" marR="0" lvl="1"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Michael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Adelberg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Medical Transportation Access Coalition</a:t>
            </a:r>
          </a:p>
          <a:p>
            <a:pPr marL="304800" marR="0" lvl="0"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Financial Insecurity:</a:t>
            </a:r>
          </a:p>
          <a:p>
            <a:pPr marL="762000" marR="0" lvl="1"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Adam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Schickedanz</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UCLA Health</a:t>
            </a:r>
          </a:p>
          <a:p>
            <a:pPr marL="762000" marR="0" lvl="1" indent="-304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Jeffry Colvin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U Missouri/ Kansas</a:t>
            </a:r>
          </a:p>
        </p:txBody>
      </p:sp>
      <p:sp>
        <p:nvSpPr>
          <p:cNvPr id="34" name="Rectangle 33">
            <a:extLst>
              <a:ext uri="{FF2B5EF4-FFF2-40B4-BE49-F238E27FC236}">
                <a16:creationId xmlns:a16="http://schemas.microsoft.com/office/drawing/2014/main" id="{5458C45F-5818-4844-B60E-2641593F68FE}"/>
              </a:ext>
            </a:extLst>
          </p:cNvPr>
          <p:cNvSpPr/>
          <p:nvPr/>
        </p:nvSpPr>
        <p:spPr>
          <a:xfrm>
            <a:off x="7474179" y="1345596"/>
            <a:ext cx="4108221" cy="4142160"/>
          </a:xfrm>
          <a:prstGeom prst="rect">
            <a:avLst/>
          </a:prstGeom>
        </p:spPr>
        <p:txBody>
          <a:bodyPr wrap="square">
            <a:spAutoFit/>
          </a:bodyPr>
          <a:lstStyle/>
          <a:p>
            <a:pPr marL="0" marR="0" lvl="0" indent="0" algn="l" defTabSz="457200" rtl="0" eaLnBrk="1" fontAlgn="auto" latinLnBrk="0" hangingPunct="1">
              <a:lnSpc>
                <a:spcPct val="100000"/>
              </a:lnSpc>
              <a:spcBef>
                <a:spcPts val="45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Technical- Director, Bob </a:t>
            </a: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mn-cs"/>
              </a:rPr>
              <a:t>Dieterle</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04800" marR="0" lvl="0" indent="-304800" algn="l" defTabSz="4572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Monique Van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Berkum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FHIR Modeling Lead, AMA</a:t>
            </a:r>
          </a:p>
          <a:p>
            <a:pPr marL="304800" marR="0" lvl="0" indent="-304800" algn="l" defTabSz="4572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Corey Smith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FHIR IG Project Coordination, AMA</a:t>
            </a:r>
          </a:p>
          <a:p>
            <a:pPr marL="304800" marR="0" lvl="0" indent="-304800" algn="l" defTabSz="457200" rtl="0" eaLnBrk="1" fontAlgn="auto" latinLnBrk="0" hangingPunct="1">
              <a:lnSpc>
                <a:spcPct val="100000"/>
              </a:lnSpc>
              <a:spcBef>
                <a:spcPts val="450"/>
              </a:spcBef>
              <a:spcAft>
                <a:spcPts val="0"/>
              </a:spcAft>
              <a:buClrTx/>
              <a:buSzTx/>
              <a:buFont typeface="Arial" panose="020B0604020202020204" pitchFamily="34" charset="0"/>
              <a:buChar char="•"/>
              <a:tabLst/>
              <a:defRPr/>
            </a:pPr>
            <a:r>
              <a:rPr lang="en-US" b="1" dirty="0">
                <a:solidFill>
                  <a:prstClr val="black"/>
                </a:solidFill>
                <a:latin typeface="Calibri" panose="020F0502020204030204"/>
              </a:rPr>
              <a:t>Jim </a:t>
            </a:r>
            <a:r>
              <a:rPr lang="en-US" b="1" dirty="0" err="1">
                <a:solidFill>
                  <a:prstClr val="black"/>
                </a:solidFill>
                <a:latin typeface="Calibri" panose="020F0502020204030204"/>
              </a:rPr>
              <a:t>Shalaby</a:t>
            </a:r>
            <a:r>
              <a:rPr lang="en-US" dirty="0">
                <a:solidFill>
                  <a:prstClr val="black"/>
                </a:solidFill>
                <a:latin typeface="Calibri" panose="020F0502020204030204"/>
              </a:rPr>
              <a:t>, AMA Technical Consultant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4800" marR="0" lvl="0" indent="-304800" algn="l" defTabSz="4572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Becki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Gradl</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Food Insecurity Tech Lead, Academy of Nutrition and Dietetics</a:t>
            </a:r>
          </a:p>
          <a:p>
            <a:pPr marL="304800" marR="0" lvl="0" indent="-304800" algn="l" defTabSz="4572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many more!</a:t>
            </a:r>
          </a:p>
          <a:p>
            <a:pPr marL="0" marR="0" lvl="0" indent="0" algn="l" defTabSz="457200" rtl="0" eaLnBrk="1" fontAlgn="auto" latinLnBrk="0" hangingPunct="1">
              <a:lnSpc>
                <a:spcPct val="100000"/>
              </a:lnSpc>
              <a:spcBef>
                <a:spcPts val="45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4800" marR="0" lvl="0" indent="-304800" algn="l" defTabSz="457200" rtl="0" eaLnBrk="1" fontAlgn="auto" latinLnBrk="0" hangingPunct="1">
              <a:lnSpc>
                <a:spcPct val="100000"/>
              </a:lnSpc>
              <a:spcBef>
                <a:spcPts val="4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oogle Shape;212;p33">
            <a:extLst>
              <a:ext uri="{FF2B5EF4-FFF2-40B4-BE49-F238E27FC236}">
                <a16:creationId xmlns:a16="http://schemas.microsoft.com/office/drawing/2014/main" id="{47565488-33A9-C24C-BB85-00C675551464}"/>
              </a:ext>
            </a:extLst>
          </p:cNvPr>
          <p:cNvPicPr preferRelativeResize="0"/>
          <p:nvPr/>
        </p:nvPicPr>
        <p:blipFill>
          <a:blip r:embed="rId2">
            <a:alphaModFix/>
          </a:blip>
          <a:stretch>
            <a:fillRect/>
          </a:stretch>
        </p:blipFill>
        <p:spPr>
          <a:xfrm>
            <a:off x="13089400" y="-587406"/>
            <a:ext cx="293574" cy="349605"/>
          </a:xfrm>
          <a:prstGeom prst="rect">
            <a:avLst/>
          </a:prstGeom>
          <a:noFill/>
          <a:ln>
            <a:noFill/>
          </a:ln>
        </p:spPr>
      </p:pic>
    </p:spTree>
    <p:extLst>
      <p:ext uri="{BB962C8B-B14F-4D97-AF65-F5344CB8AC3E}">
        <p14:creationId xmlns:p14="http://schemas.microsoft.com/office/powerpoint/2010/main" val="3767833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Straight Arrow Connector 60">
            <a:extLst>
              <a:ext uri="{FF2B5EF4-FFF2-40B4-BE49-F238E27FC236}">
                <a16:creationId xmlns:a16="http://schemas.microsoft.com/office/drawing/2014/main" id="{2EB0240C-E79F-0242-ADA3-28DCEA82ABD0}"/>
              </a:ext>
            </a:extLst>
          </p:cNvPr>
          <p:cNvCxnSpPr>
            <a:cxnSpLocks/>
            <a:stCxn id="39" idx="2"/>
            <a:endCxn id="4" idx="0"/>
          </p:cNvCxnSpPr>
          <p:nvPr/>
        </p:nvCxnSpPr>
        <p:spPr>
          <a:xfrm>
            <a:off x="5227752" y="2276395"/>
            <a:ext cx="277" cy="46952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0299A4B-40F7-8E4B-B76C-C1A2AAD25E70}"/>
              </a:ext>
            </a:extLst>
          </p:cNvPr>
          <p:cNvCxnSpPr>
            <a:cxnSpLocks/>
          </p:cNvCxnSpPr>
          <p:nvPr/>
        </p:nvCxnSpPr>
        <p:spPr>
          <a:xfrm flipV="1">
            <a:off x="4181856" y="3325091"/>
            <a:ext cx="0" cy="589956"/>
          </a:xfrm>
          <a:prstGeom prst="straightConnector1">
            <a:avLst/>
          </a:prstGeom>
          <a:ln w="3810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803E1B7-1EEB-3C40-BF45-FFE8F8657C7B}"/>
              </a:ext>
            </a:extLst>
          </p:cNvPr>
          <p:cNvCxnSpPr>
            <a:cxnSpLocks/>
          </p:cNvCxnSpPr>
          <p:nvPr/>
        </p:nvCxnSpPr>
        <p:spPr>
          <a:xfrm flipV="1">
            <a:off x="6293728" y="3325091"/>
            <a:ext cx="0" cy="589956"/>
          </a:xfrm>
          <a:prstGeom prst="straightConnector1">
            <a:avLst/>
          </a:prstGeom>
          <a:ln w="3810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9CD55D2-0631-4BD7-8A0B-11163B5B6A5E}"/>
              </a:ext>
            </a:extLst>
          </p:cNvPr>
          <p:cNvCxnSpPr>
            <a:cxnSpLocks/>
          </p:cNvCxnSpPr>
          <p:nvPr/>
        </p:nvCxnSpPr>
        <p:spPr>
          <a:xfrm flipV="1">
            <a:off x="5262314" y="3325093"/>
            <a:ext cx="0" cy="598562"/>
          </a:xfrm>
          <a:prstGeom prst="straightConnector1">
            <a:avLst/>
          </a:prstGeom>
          <a:ln w="3810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949A3DDD-C034-724D-9CD0-1F5D035C938D}"/>
              </a:ext>
            </a:extLst>
          </p:cNvPr>
          <p:cNvSpPr/>
          <p:nvPr/>
        </p:nvSpPr>
        <p:spPr>
          <a:xfrm>
            <a:off x="3705464" y="2745919"/>
            <a:ext cx="3045129" cy="579172"/>
          </a:xfrm>
          <a:prstGeom prst="roundRect">
            <a:avLst>
              <a:gd name="adj" fmla="val 9636"/>
            </a:avLst>
          </a:prstGeom>
          <a:solidFill>
            <a:srgbClr val="E8E2F4"/>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rIns="0" b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Narrow" panose="020B0604020202020204" pitchFamily="34" charset="0"/>
                <a:ea typeface="+mn-ea"/>
                <a:cs typeface="Arial Narrow" panose="020B0604020202020204" pitchFamily="34" charset="0"/>
              </a:rPr>
              <a:t>Program Management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 b="1" i="1" u="none" strike="noStrike" kern="1200" cap="none" spc="0" normalizeH="0" baseline="0" noProof="0" dirty="0">
              <a:ln>
                <a:noFill/>
              </a:ln>
              <a:solidFill>
                <a:srgbClr val="7030A0"/>
              </a:solidFill>
              <a:effectLst/>
              <a:uLnTx/>
              <a:uFillTx/>
              <a:latin typeface="Arial Narrow" panose="020B0604020202020204" pitchFamily="34" charset="0"/>
              <a:ea typeface="+mn-ea"/>
              <a:cs typeface="Arial Narrow"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7030A0"/>
              </a:solidFill>
              <a:effectLst/>
              <a:uLnTx/>
              <a:uFillTx/>
              <a:latin typeface="Arial Narrow" panose="020B0604020202020204" pitchFamily="34" charset="0"/>
              <a:ea typeface="+mn-ea"/>
              <a:cs typeface="Arial Narrow" panose="020B0604020202020204" pitchFamily="34" charset="0"/>
            </a:endParaRPr>
          </a:p>
        </p:txBody>
      </p:sp>
      <p:sp>
        <p:nvSpPr>
          <p:cNvPr id="40" name="Rounded Rectangle 39">
            <a:extLst>
              <a:ext uri="{FF2B5EF4-FFF2-40B4-BE49-F238E27FC236}">
                <a16:creationId xmlns:a16="http://schemas.microsoft.com/office/drawing/2014/main" id="{A9A75BFB-7150-2945-B889-0B16E28AE6B8}"/>
              </a:ext>
            </a:extLst>
          </p:cNvPr>
          <p:cNvSpPr/>
          <p:nvPr/>
        </p:nvSpPr>
        <p:spPr>
          <a:xfrm>
            <a:off x="7434488" y="4494099"/>
            <a:ext cx="3045129" cy="1180182"/>
          </a:xfrm>
          <a:prstGeom prst="roundRect">
            <a:avLst>
              <a:gd name="adj" fmla="val 9636"/>
            </a:avLst>
          </a:prstGeom>
          <a:solidFill>
            <a:schemeClr val="accent4">
              <a:lumMod val="20000"/>
              <a:lumOff val="8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45720" bIns="0" rtlCol="0" anchor="t" anchorCtr="0"/>
          <a:lstStyle/>
          <a:p>
            <a:pPr marL="0" marR="0" lvl="0" indent="0" algn="ctr" defTabSz="457200" rtl="0" eaLnBrk="1" fontAlgn="auto" latinLnBrk="0" hangingPunct="1">
              <a:lnSpc>
                <a:spcPts val="156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rPr>
              <a:t>Technical Advisory Committee</a:t>
            </a:r>
            <a:endParaRPr kumimoji="0" lang="en-US" sz="500" b="1"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rPr>
              <a:t>At least 2 representatives from: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1" i="1"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Arial" panose="020B0604020202020204" pitchFamily="34" charset="0"/>
              </a:rPr>
              <a:t>1. Patients/Consumers    	 4. HIT Vendors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Arial" panose="020B0604020202020204" pitchFamily="34" charset="0"/>
              </a:rPr>
              <a:t>2. Providers                         5. Community Based Orgs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Arial" panose="020B0604020202020204" pitchFamily="34" charset="0"/>
              </a:rPr>
              <a:t>3. Payers                             6. Federal Government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1" i="1"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endParaRPr>
          </a:p>
        </p:txBody>
      </p:sp>
      <p:cxnSp>
        <p:nvCxnSpPr>
          <p:cNvPr id="43" name="Straight Arrow Connector 42">
            <a:extLst>
              <a:ext uri="{FF2B5EF4-FFF2-40B4-BE49-F238E27FC236}">
                <a16:creationId xmlns:a16="http://schemas.microsoft.com/office/drawing/2014/main" id="{B09AFBEA-05A2-8143-8307-936C0A35638A}"/>
              </a:ext>
            </a:extLst>
          </p:cNvPr>
          <p:cNvCxnSpPr>
            <a:cxnSpLocks/>
          </p:cNvCxnSpPr>
          <p:nvPr/>
        </p:nvCxnSpPr>
        <p:spPr>
          <a:xfrm flipH="1">
            <a:off x="6750319" y="3104578"/>
            <a:ext cx="663066" cy="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25C5DA2-16DA-1C4E-8404-B946853A4257}"/>
              </a:ext>
            </a:extLst>
          </p:cNvPr>
          <p:cNvSpPr/>
          <p:nvPr/>
        </p:nvSpPr>
        <p:spPr>
          <a:xfrm>
            <a:off x="3491260" y="3947625"/>
            <a:ext cx="3569313" cy="198153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5D9A2A07-C36A-BB4F-93CC-2058170F3006}"/>
              </a:ext>
            </a:extLst>
          </p:cNvPr>
          <p:cNvSpPr txBox="1"/>
          <p:nvPr/>
        </p:nvSpPr>
        <p:spPr>
          <a:xfrm>
            <a:off x="3726981" y="3953402"/>
            <a:ext cx="3182007" cy="400110"/>
          </a:xfrm>
          <a:prstGeom prst="rect">
            <a:avLst/>
          </a:prstGeom>
          <a:noFill/>
        </p:spPr>
        <p:txBody>
          <a:bodyPr wrap="square" lIns="9144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Workstreams</a:t>
            </a:r>
          </a:p>
        </p:txBody>
      </p:sp>
      <p:sp>
        <p:nvSpPr>
          <p:cNvPr id="25" name="Rounded Rectangle 24">
            <a:extLst>
              <a:ext uri="{FF2B5EF4-FFF2-40B4-BE49-F238E27FC236}">
                <a16:creationId xmlns:a16="http://schemas.microsoft.com/office/drawing/2014/main" id="{A9A75BFB-7150-2945-B889-0B16E28AE6B8}"/>
              </a:ext>
            </a:extLst>
          </p:cNvPr>
          <p:cNvSpPr/>
          <p:nvPr/>
        </p:nvSpPr>
        <p:spPr>
          <a:xfrm>
            <a:off x="1608598" y="6275617"/>
            <a:ext cx="3569313" cy="441368"/>
          </a:xfrm>
          <a:prstGeom prst="roundRect">
            <a:avLst>
              <a:gd name="adj" fmla="val 9636"/>
            </a:avLst>
          </a:prstGeom>
          <a:solidFill>
            <a:schemeClr val="accent2">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91440" rIns="45720" bIns="0" rtlCol="0" anchor="ctr"/>
          <a:lstStyle/>
          <a:p>
            <a:pPr marL="0" marR="0" lvl="0" indent="0" algn="ctr" defTabSz="457200" rtl="0" eaLnBrk="1" fontAlgn="auto" latinLnBrk="0" hangingPunct="1">
              <a:lnSpc>
                <a:spcPts val="136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rPr>
              <a:t>Gravity Public Collaborative</a:t>
            </a:r>
          </a:p>
          <a:p>
            <a:pPr marL="0" marR="0" lvl="0" indent="0" algn="ctr" defTabSz="457200" rtl="0" eaLnBrk="1" fontAlgn="auto" latinLnBrk="0" hangingPunct="1">
              <a:lnSpc>
                <a:spcPts val="136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rPr>
              <a:t>Elastic: 1,500+ members</a:t>
            </a:r>
            <a:endParaRPr kumimoji="0" lang="en-US" sz="1300" b="1" i="1" u="none" strike="noStrike" kern="1200" cap="none" spc="0" normalizeH="0" baseline="0" noProof="0" dirty="0">
              <a:ln>
                <a:noFill/>
              </a:ln>
              <a:solidFill>
                <a:srgbClr val="ED7D31">
                  <a:lumMod val="75000"/>
                </a:srgbClr>
              </a:solidFill>
              <a:effectLst/>
              <a:uLnTx/>
              <a:uFillTx/>
              <a:latin typeface="Arial Narrow" panose="020B0604020202020204" pitchFamily="34" charset="0"/>
              <a:ea typeface="+mn-ea"/>
              <a:cs typeface="Arial Narrow" panose="020B0604020202020204" pitchFamily="34" charset="0"/>
            </a:endParaRPr>
          </a:p>
        </p:txBody>
      </p:sp>
      <p:cxnSp>
        <p:nvCxnSpPr>
          <p:cNvPr id="29" name="Straight Arrow Connector 28">
            <a:extLst>
              <a:ext uri="{FF2B5EF4-FFF2-40B4-BE49-F238E27FC236}">
                <a16:creationId xmlns:a16="http://schemas.microsoft.com/office/drawing/2014/main" id="{B09AFBEA-05A2-8143-8307-936C0A35638A}"/>
              </a:ext>
            </a:extLst>
          </p:cNvPr>
          <p:cNvCxnSpPr>
            <a:cxnSpLocks/>
          </p:cNvCxnSpPr>
          <p:nvPr/>
        </p:nvCxnSpPr>
        <p:spPr>
          <a:xfrm flipH="1">
            <a:off x="7025871" y="4681377"/>
            <a:ext cx="377800" cy="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9">
            <a:extLst>
              <a:ext uri="{FF2B5EF4-FFF2-40B4-BE49-F238E27FC236}">
                <a16:creationId xmlns:a16="http://schemas.microsoft.com/office/drawing/2014/main" id="{38CB424C-F677-45F2-8C00-9F38F8DED712}"/>
              </a:ext>
            </a:extLst>
          </p:cNvPr>
          <p:cNvSpPr/>
          <p:nvPr/>
        </p:nvSpPr>
        <p:spPr>
          <a:xfrm>
            <a:off x="7434488" y="2477427"/>
            <a:ext cx="3035416" cy="1437620"/>
          </a:xfrm>
          <a:prstGeom prst="roundRect">
            <a:avLst>
              <a:gd name="adj" fmla="val 9636"/>
            </a:avLst>
          </a:prstGeom>
          <a:solidFill>
            <a:schemeClr val="accent1">
              <a:lumMod val="20000"/>
              <a:lumOff val="80000"/>
            </a:schemeClr>
          </a:soli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56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75000"/>
                  </a:srgbClr>
                </a:solidFill>
                <a:effectLst/>
                <a:uLnTx/>
                <a:uFillTx/>
                <a:latin typeface="Arial Narrow" panose="020B0606020202030204" pitchFamily="34" charset="0"/>
                <a:ea typeface="+mn-ea"/>
                <a:cs typeface="+mn-cs"/>
              </a:rPr>
              <a:t>Strategic Advisory Committee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dirty="0">
              <a:ln>
                <a:noFill/>
              </a:ln>
              <a:solidFill>
                <a:srgbClr val="5B9BD5">
                  <a:lumMod val="75000"/>
                </a:srgbClr>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5B9BD5">
                    <a:lumMod val="75000"/>
                  </a:srgbClr>
                </a:solidFill>
                <a:effectLst/>
                <a:uLnTx/>
                <a:uFillTx/>
                <a:latin typeface="Arial Narrow" panose="020B0606020202030204" pitchFamily="34" charset="0"/>
                <a:ea typeface="+mn-ea"/>
                <a:cs typeface="+mn-cs"/>
              </a:rPr>
              <a:t>All Financial Sponsors &amp; Invited In-Kind Contributors. At least 2 of:</a:t>
            </a:r>
            <a:endParaRPr kumimoji="0" lang="en-US" sz="1400" b="1" i="1" u="none" strike="noStrike" kern="1200" cap="none" spc="0" normalizeH="0" baseline="0" noProof="0" dirty="0">
              <a:ln>
                <a:noFill/>
              </a:ln>
              <a:solidFill>
                <a:srgbClr val="5B9BD5">
                  <a:lumMod val="75000"/>
                </a:srgbClr>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 b="1" i="1" u="none" strike="noStrike" kern="1200" cap="none" spc="0" normalizeH="0" baseline="0" noProof="0" dirty="0">
              <a:ln>
                <a:noFill/>
              </a:ln>
              <a:solidFill>
                <a:srgbClr val="5B9BD5">
                  <a:lumMod val="75000"/>
                </a:srgbClr>
              </a:solidFill>
              <a:effectLst/>
              <a:uLnTx/>
              <a:uFillTx/>
              <a:latin typeface="Arial Narrow" panose="020B0606020202030204" pitchFamily="34" charset="0"/>
              <a:ea typeface="+mn-ea"/>
              <a:cs typeface="+mn-cs"/>
            </a:endParaRPr>
          </a:p>
          <a:p>
            <a:pPr marL="65088"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5391"/>
                </a:solidFill>
                <a:effectLst/>
                <a:uLnTx/>
                <a:uFillTx/>
                <a:latin typeface="Arial Narrow" panose="020B0606020202030204" pitchFamily="34" charset="0"/>
                <a:ea typeface="+mn-ea"/>
                <a:cs typeface="Arial" panose="020B0604020202020204" pitchFamily="34" charset="0"/>
              </a:rPr>
              <a:t>1. Patients/Consumers  4. HIT Vendors</a:t>
            </a:r>
          </a:p>
          <a:p>
            <a:pPr marL="65088"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5391"/>
                </a:solidFill>
                <a:effectLst/>
                <a:uLnTx/>
                <a:uFillTx/>
                <a:latin typeface="Arial Narrow" panose="020B0606020202030204" pitchFamily="34" charset="0"/>
                <a:ea typeface="+mn-ea"/>
                <a:cs typeface="Arial" panose="020B0604020202020204" pitchFamily="34" charset="0"/>
              </a:rPr>
              <a:t>2. Providers                   5. Community Based Orgs</a:t>
            </a:r>
          </a:p>
          <a:p>
            <a:pPr marL="65088"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5391"/>
                </a:solidFill>
                <a:effectLst/>
                <a:uLnTx/>
                <a:uFillTx/>
                <a:latin typeface="Arial Narrow" panose="020B0606020202030204" pitchFamily="34" charset="0"/>
                <a:ea typeface="+mn-ea"/>
                <a:cs typeface="Arial" panose="020B0604020202020204" pitchFamily="34" charset="0"/>
              </a:rPr>
              <a:t>3. Payers                       6. Federal Government</a:t>
            </a:r>
          </a:p>
        </p:txBody>
      </p:sp>
      <p:sp>
        <p:nvSpPr>
          <p:cNvPr id="39" name="Rounded Rectangle 38">
            <a:extLst>
              <a:ext uri="{FF2B5EF4-FFF2-40B4-BE49-F238E27FC236}">
                <a16:creationId xmlns:a16="http://schemas.microsoft.com/office/drawing/2014/main" id="{45287F4F-95BE-EA4A-93A3-91CAD9C3B0B9}"/>
              </a:ext>
            </a:extLst>
          </p:cNvPr>
          <p:cNvSpPr/>
          <p:nvPr/>
        </p:nvSpPr>
        <p:spPr>
          <a:xfrm>
            <a:off x="3705183" y="928840"/>
            <a:ext cx="3045136" cy="1347555"/>
          </a:xfrm>
          <a:prstGeom prst="roundRect">
            <a:avLst>
              <a:gd name="adj" fmla="val 9636"/>
            </a:avLst>
          </a:prstGeom>
          <a:solidFill>
            <a:schemeClr val="accent6">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Arial Narrow" panose="020B060602020203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70AD47">
                    <a:lumMod val="75000"/>
                  </a:srgbClr>
                </a:solidFill>
                <a:effectLst/>
                <a:uLnTx/>
                <a:uFillTx/>
                <a:latin typeface="Arial Narrow" panose="020B0606020202030204" pitchFamily="34" charset="0"/>
                <a:ea typeface="+mn-ea"/>
                <a:cs typeface="Arial" panose="020B0604020202020204" pitchFamily="34" charset="0"/>
              </a:rPr>
              <a:t>Executive Committee</a:t>
            </a:r>
            <a:endParaRPr kumimoji="0" lang="en-US" sz="200" b="1" i="0" u="none" strike="noStrike" kern="1200" cap="none" spc="0" normalizeH="0" baseline="0" noProof="0" dirty="0">
              <a:ln>
                <a:noFill/>
              </a:ln>
              <a:solidFill>
                <a:srgbClr val="70AD47">
                  <a:lumMod val="75000"/>
                </a:srgbClr>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70AD47">
                    <a:lumMod val="75000"/>
                  </a:srgbClr>
                </a:solidFill>
                <a:effectLst/>
                <a:uLnTx/>
                <a:uFillTx/>
                <a:latin typeface="Arial Narrow" panose="020B0606020202030204" pitchFamily="34" charset="0"/>
                <a:ea typeface="+mn-ea"/>
                <a:cs typeface="Arial" panose="020B0604020202020204" pitchFamily="34" charset="0"/>
              </a:rPr>
              <a:t>        </a:t>
            </a:r>
            <a:r>
              <a:rPr kumimoji="0" lang="en-US" sz="1300" b="1" i="1" u="none" strike="noStrike" kern="1200" cap="none" spc="0" normalizeH="0" baseline="0" noProof="0" dirty="0">
                <a:ln>
                  <a:noFill/>
                </a:ln>
                <a:solidFill>
                  <a:srgbClr val="70AD47">
                    <a:lumMod val="75000"/>
                  </a:srgbClr>
                </a:solidFill>
                <a:effectLst/>
                <a:uLnTx/>
                <a:uFillTx/>
                <a:latin typeface="Arial Narrow" panose="020B0606020202030204" pitchFamily="34" charset="0"/>
                <a:ea typeface="+mn-ea"/>
                <a:cs typeface="Arial" panose="020B0604020202020204" pitchFamily="34" charset="0"/>
              </a:rPr>
              <a:t>15 members, at least 2 from each of: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 b="1" i="1" u="none" strike="noStrike" kern="1200" cap="none" spc="0" normalizeH="0" baseline="0" noProof="0" dirty="0">
              <a:ln>
                <a:noFill/>
              </a:ln>
              <a:solidFill>
                <a:srgbClr val="70AD47">
                  <a:lumMod val="75000"/>
                </a:srgbClr>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Arial Narrow" panose="020B0606020202030204" pitchFamily="34" charset="0"/>
                <a:ea typeface="+mn-ea"/>
                <a:cs typeface="Arial" panose="020B0604020202020204" pitchFamily="34" charset="0"/>
              </a:rPr>
              <a:t>1. Patients/Consumers  4. HIT Vendors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Arial Narrow" panose="020B0606020202030204" pitchFamily="34" charset="0"/>
                <a:ea typeface="+mn-ea"/>
                <a:cs typeface="Arial" panose="020B0604020202020204" pitchFamily="34" charset="0"/>
              </a:rPr>
              <a:t>2. Providers (3)              5. Community Based Orgs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Arial Narrow" panose="020B0606020202030204" pitchFamily="34" charset="0"/>
                <a:ea typeface="+mn-ea"/>
                <a:cs typeface="Arial" panose="020B0604020202020204" pitchFamily="34" charset="0"/>
              </a:rPr>
              <a:t>3. Payers (3)                  6. Federal Government</a:t>
            </a:r>
          </a:p>
        </p:txBody>
      </p:sp>
      <p:cxnSp>
        <p:nvCxnSpPr>
          <p:cNvPr id="113" name="Straight Arrow Connector 112">
            <a:extLst>
              <a:ext uri="{FF2B5EF4-FFF2-40B4-BE49-F238E27FC236}">
                <a16:creationId xmlns:a16="http://schemas.microsoft.com/office/drawing/2014/main" id="{E5A4D023-124A-0A4A-AB1E-626105C02EE7}"/>
              </a:ext>
            </a:extLst>
          </p:cNvPr>
          <p:cNvCxnSpPr>
            <a:cxnSpLocks/>
          </p:cNvCxnSpPr>
          <p:nvPr/>
        </p:nvCxnSpPr>
        <p:spPr>
          <a:xfrm>
            <a:off x="4851192" y="5911185"/>
            <a:ext cx="0" cy="346816"/>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8DE1225-AB13-40A3-BC87-16905229AC8C}"/>
              </a:ext>
            </a:extLst>
          </p:cNvPr>
          <p:cNvSpPr>
            <a:spLocks noGrp="1"/>
          </p:cNvSpPr>
          <p:nvPr>
            <p:ph type="sldNum" sz="quarter" idx="12"/>
          </p:nvPr>
        </p:nvSpPr>
        <p:spPr>
          <a:xfrm>
            <a:off x="7981950" y="635635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F48ACF-47AF-4B3F-9B94-01BB57938B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9B5463FC-A8E7-6F41-B568-D8AD063FB14F}"/>
              </a:ext>
            </a:extLst>
          </p:cNvPr>
          <p:cNvSpPr txBox="1">
            <a:spLocks/>
          </p:cNvSpPr>
          <p:nvPr/>
        </p:nvSpPr>
        <p:spPr>
          <a:xfrm>
            <a:off x="463850" y="15387"/>
            <a:ext cx="10284098" cy="800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j-ea"/>
                <a:cs typeface="+mj-cs"/>
              </a:rPr>
              <a:t>Gravity Governance Structure (Federal Participation)</a:t>
            </a:r>
          </a:p>
        </p:txBody>
      </p:sp>
      <p:pic>
        <p:nvPicPr>
          <p:cNvPr id="6" name="Picture 5">
            <a:extLst>
              <a:ext uri="{FF2B5EF4-FFF2-40B4-BE49-F238E27FC236}">
                <a16:creationId xmlns:a16="http://schemas.microsoft.com/office/drawing/2014/main" id="{91AA2DD8-DF7A-4042-A2FB-504D12DC1B2E}"/>
              </a:ext>
            </a:extLst>
          </p:cNvPr>
          <p:cNvPicPr>
            <a:picLocks noChangeAspect="1"/>
          </p:cNvPicPr>
          <p:nvPr/>
        </p:nvPicPr>
        <p:blipFill>
          <a:blip r:embed="rId3"/>
          <a:stretch>
            <a:fillRect/>
          </a:stretch>
        </p:blipFill>
        <p:spPr>
          <a:xfrm>
            <a:off x="3811115" y="4329033"/>
            <a:ext cx="3097873" cy="1553337"/>
          </a:xfrm>
          <a:prstGeom prst="rect">
            <a:avLst/>
          </a:prstGeom>
        </p:spPr>
      </p:pic>
      <p:pic>
        <p:nvPicPr>
          <p:cNvPr id="31" name="Google Shape;204;p33" descr="A screenshot of a computer&#10;&#10;Description automatically generated">
            <a:extLst>
              <a:ext uri="{FF2B5EF4-FFF2-40B4-BE49-F238E27FC236}">
                <a16:creationId xmlns:a16="http://schemas.microsoft.com/office/drawing/2014/main" id="{C18003CA-CD87-9B4B-AB95-C31D36AC8E04}"/>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250346" y="1073133"/>
            <a:ext cx="1833169" cy="376456"/>
          </a:xfrm>
          <a:prstGeom prst="rect">
            <a:avLst/>
          </a:prstGeom>
          <a:noFill/>
          <a:ln>
            <a:noFill/>
          </a:ln>
        </p:spPr>
      </p:pic>
      <p:pic>
        <p:nvPicPr>
          <p:cNvPr id="1028" name="Picture 4" descr="Centers for Disease Control and Prevention - Wikipedia">
            <a:extLst>
              <a:ext uri="{FF2B5EF4-FFF2-40B4-BE49-F238E27FC236}">
                <a16:creationId xmlns:a16="http://schemas.microsoft.com/office/drawing/2014/main" id="{1A89E6D7-A0BC-0746-8038-B97E1614C60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026210" y="2591269"/>
            <a:ext cx="698751" cy="5281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s | ACL Administration for Community Living">
            <a:extLst>
              <a:ext uri="{FF2B5EF4-FFF2-40B4-BE49-F238E27FC236}">
                <a16:creationId xmlns:a16="http://schemas.microsoft.com/office/drawing/2014/main" id="{E11CA650-2DB5-8C47-945C-5DE66084E0B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49783" y="1617636"/>
            <a:ext cx="1234296" cy="509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ysician Fee Schedule Proposed Rule Listening Session - RCPA">
            <a:extLst>
              <a:ext uri="{FF2B5EF4-FFF2-40B4-BE49-F238E27FC236}">
                <a16:creationId xmlns:a16="http://schemas.microsoft.com/office/drawing/2014/main" id="{6CAB0D5F-8106-8E4B-9FC5-B8A7B984B3A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b="35977"/>
          <a:stretch/>
        </p:blipFill>
        <p:spPr bwMode="auto">
          <a:xfrm>
            <a:off x="10469904" y="1845884"/>
            <a:ext cx="1608653" cy="6853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 Agency for Health Research and Quality">
            <a:extLst>
              <a:ext uri="{FF2B5EF4-FFF2-40B4-BE49-F238E27FC236}">
                <a16:creationId xmlns:a16="http://schemas.microsoft.com/office/drawing/2014/main" id="{3974AB7C-D32E-404C-86BC-EB5498900C8B}"/>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r="53011"/>
          <a:stretch/>
        </p:blipFill>
        <p:spPr bwMode="auto">
          <a:xfrm>
            <a:off x="10795712" y="3217022"/>
            <a:ext cx="1159749" cy="4630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HS Office of the Chief Technology Officer (@HHSCTOOffice) | טוויטר">
            <a:extLst>
              <a:ext uri="{FF2B5EF4-FFF2-40B4-BE49-F238E27FC236}">
                <a16:creationId xmlns:a16="http://schemas.microsoft.com/office/drawing/2014/main" id="{BEF66EF2-88C3-324D-8839-F3C889719546}"/>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10668133" y="3688862"/>
            <a:ext cx="1304629" cy="559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B10738-208A-2D4E-9D80-0FCCAEA58F0C}"/>
              </a:ext>
            </a:extLst>
          </p:cNvPr>
          <p:cNvSpPr txBox="1"/>
          <p:nvPr/>
        </p:nvSpPr>
        <p:spPr>
          <a:xfrm>
            <a:off x="317474" y="3978736"/>
            <a:ext cx="2789815" cy="1015663"/>
          </a:xfrm>
          <a:prstGeom prst="rect">
            <a:avLst/>
          </a:prstGeom>
          <a:noFill/>
        </p:spPr>
        <p:txBody>
          <a:bodyPr wrap="square" rtlCol="0">
            <a:spAutoFit/>
          </a:bodyPr>
          <a:lstStyle/>
          <a:p>
            <a:r>
              <a:rPr lang="en-US" b="1" dirty="0"/>
              <a:t>Gravity Operational Guidelines: </a:t>
            </a:r>
            <a:r>
              <a:rPr lang="en-US" sz="1200" dirty="0">
                <a:solidFill>
                  <a:prstClr val="black"/>
                </a:solidFill>
                <a:hlinkClick r:id="rId10"/>
              </a:rPr>
              <a:t>https://confluence.hl7.org/pages/viewpage.action?pageId=91996161</a:t>
            </a:r>
            <a:r>
              <a:rPr lang="en-US" sz="1200" dirty="0">
                <a:solidFill>
                  <a:prstClr val="black"/>
                </a:solidFill>
              </a:rPr>
              <a:t> </a:t>
            </a:r>
          </a:p>
        </p:txBody>
      </p:sp>
      <p:sp>
        <p:nvSpPr>
          <p:cNvPr id="26" name="Rounded Rectangle 25">
            <a:extLst>
              <a:ext uri="{FF2B5EF4-FFF2-40B4-BE49-F238E27FC236}">
                <a16:creationId xmlns:a16="http://schemas.microsoft.com/office/drawing/2014/main" id="{A47A61CB-436E-FB44-8A4F-E002B1F23AA2}"/>
              </a:ext>
            </a:extLst>
          </p:cNvPr>
          <p:cNvSpPr/>
          <p:nvPr/>
        </p:nvSpPr>
        <p:spPr>
          <a:xfrm>
            <a:off x="5628728" y="6253333"/>
            <a:ext cx="3569313" cy="441368"/>
          </a:xfrm>
          <a:prstGeom prst="roundRect">
            <a:avLst>
              <a:gd name="adj" fmla="val 9636"/>
            </a:avLst>
          </a:prstGeom>
          <a:solidFill>
            <a:schemeClr val="accent2">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91440" rIns="45720" bIns="0" rtlCol="0" anchor="ctr"/>
          <a:lstStyle/>
          <a:p>
            <a:pPr marL="0" marR="0" lvl="0" indent="0" algn="ctr" defTabSz="457200" rtl="0" eaLnBrk="1" fontAlgn="auto" latinLnBrk="0" hangingPunct="1">
              <a:lnSpc>
                <a:spcPts val="136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rPr>
              <a:t>HL7 SDOH FHIR IG Workgroup</a:t>
            </a:r>
          </a:p>
          <a:p>
            <a:pPr marL="0" marR="0" lvl="0" indent="0" algn="ctr" defTabSz="457200" rtl="0" eaLnBrk="1" fontAlgn="auto" latinLnBrk="0" hangingPunct="1">
              <a:lnSpc>
                <a:spcPts val="136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rPr>
              <a:t>Elastic: </a:t>
            </a:r>
            <a:r>
              <a:rPr lang="en-US" sz="1300" b="1" i="1" dirty="0">
                <a:solidFill>
                  <a:srgbClr val="ED7D31">
                    <a:lumMod val="75000"/>
                  </a:srgbClr>
                </a:solidFill>
                <a:latin typeface="Arial Narrow" panose="020B0606020202030204" pitchFamily="34" charset="0"/>
              </a:rPr>
              <a:t>50+</a:t>
            </a:r>
            <a:r>
              <a:rPr kumimoji="0" lang="en-US" sz="1300" b="1" i="1"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rPr>
              <a:t> members</a:t>
            </a:r>
            <a:endParaRPr kumimoji="0" lang="en-US" sz="1300" b="1" i="1" u="none" strike="noStrike" kern="1200" cap="none" spc="0" normalizeH="0" baseline="0" noProof="0" dirty="0">
              <a:ln>
                <a:noFill/>
              </a:ln>
              <a:solidFill>
                <a:srgbClr val="ED7D31">
                  <a:lumMod val="75000"/>
                </a:srgbClr>
              </a:solidFill>
              <a:effectLst/>
              <a:uLnTx/>
              <a:uFillTx/>
              <a:latin typeface="Arial Narrow" panose="020B0604020202020204" pitchFamily="34" charset="0"/>
              <a:ea typeface="+mn-ea"/>
              <a:cs typeface="Arial Narrow" panose="020B0604020202020204" pitchFamily="34" charset="0"/>
            </a:endParaRPr>
          </a:p>
        </p:txBody>
      </p:sp>
      <p:cxnSp>
        <p:nvCxnSpPr>
          <p:cNvPr id="28" name="Straight Arrow Connector 27">
            <a:extLst>
              <a:ext uri="{FF2B5EF4-FFF2-40B4-BE49-F238E27FC236}">
                <a16:creationId xmlns:a16="http://schemas.microsoft.com/office/drawing/2014/main" id="{E23D271C-19A8-1D40-AAD0-8F03AEA0F5AE}"/>
              </a:ext>
            </a:extLst>
          </p:cNvPr>
          <p:cNvCxnSpPr>
            <a:cxnSpLocks/>
          </p:cNvCxnSpPr>
          <p:nvPr/>
        </p:nvCxnSpPr>
        <p:spPr>
          <a:xfrm>
            <a:off x="5960076" y="5911185"/>
            <a:ext cx="0" cy="346816"/>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363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txBox="1">
            <a:spLocks noGrp="1"/>
          </p:cNvSpPr>
          <p:nvPr>
            <p:ph type="title"/>
          </p:nvPr>
        </p:nvSpPr>
        <p:spPr>
          <a:xfrm>
            <a:off x="609143" y="264791"/>
            <a:ext cx="8269309" cy="450161"/>
          </a:xfrm>
          <a:prstGeom prst="rect">
            <a:avLst/>
          </a:prstGeom>
          <a:noFill/>
          <a:ln>
            <a:noFill/>
          </a:ln>
        </p:spPr>
        <p:txBody>
          <a:bodyPr spcFirstLastPara="1" vert="horz" wrap="square" lIns="68569" tIns="34275" rIns="68569" bIns="34275" rtlCol="0" anchor="ctr" anchorCtr="0">
            <a:noAutofit/>
          </a:bodyPr>
          <a:lstStyle/>
          <a:p>
            <a:pPr>
              <a:buClr>
                <a:srgbClr val="002060"/>
              </a:buClr>
              <a:buSzPts val="2880"/>
            </a:pPr>
            <a:r>
              <a:rPr lang="en" sz="3200" dirty="0">
                <a:solidFill>
                  <a:srgbClr val="002060"/>
                </a:solidFill>
              </a:rPr>
              <a:t>Gravity Project Sponsorship (Financial &amp; In-Kind)</a:t>
            </a:r>
            <a:endParaRPr sz="3200" dirty="0"/>
          </a:p>
        </p:txBody>
      </p:sp>
      <p:grpSp>
        <p:nvGrpSpPr>
          <p:cNvPr id="189" name="Google Shape;189;p33"/>
          <p:cNvGrpSpPr/>
          <p:nvPr/>
        </p:nvGrpSpPr>
        <p:grpSpPr>
          <a:xfrm>
            <a:off x="1119936" y="1846390"/>
            <a:ext cx="2091569" cy="505955"/>
            <a:chOff x="1013392" y="1579595"/>
            <a:chExt cx="1330324" cy="429084"/>
          </a:xfrm>
        </p:grpSpPr>
        <p:sp>
          <p:nvSpPr>
            <p:cNvPr id="190" name="Google Shape;190;p33"/>
            <p:cNvSpPr txBox="1"/>
            <p:nvPr/>
          </p:nvSpPr>
          <p:spPr>
            <a:xfrm>
              <a:off x="1013392" y="1579595"/>
              <a:ext cx="935593" cy="399595"/>
            </a:xfrm>
            <a:prstGeom prst="rect">
              <a:avLst/>
            </a:prstGeom>
            <a:noFill/>
            <a:ln>
              <a:noFill/>
            </a:ln>
          </p:spPr>
          <p:txBody>
            <a:bodyPr spcFirstLastPara="1" wrap="square" lIns="68569" tIns="34275" rIns="68569" bIns="34275" anchor="t" anchorCtr="0">
              <a:noAutofit/>
            </a:bodyPr>
            <a:lstStyle/>
            <a:p>
              <a:r>
                <a:rPr lang="en" sz="4050" dirty="0">
                  <a:solidFill>
                    <a:srgbClr val="002060"/>
                  </a:solidFill>
                  <a:latin typeface="Helvetica Neue"/>
                  <a:ea typeface="Helvetica Neue"/>
                  <a:cs typeface="Helvetica Neue"/>
                  <a:sym typeface="Helvetica Neue"/>
                </a:rPr>
                <a:t>siren</a:t>
              </a:r>
              <a:endParaRPr sz="1050" dirty="0"/>
            </a:p>
          </p:txBody>
        </p:sp>
        <p:pic>
          <p:nvPicPr>
            <p:cNvPr id="191" name="Google Shape;191;p33"/>
            <p:cNvPicPr preferRelativeResize="0"/>
            <p:nvPr/>
          </p:nvPicPr>
          <p:blipFill rotWithShape="1">
            <a:blip r:embed="rId3">
              <a:alphaModFix/>
            </a:blip>
            <a:srcRect/>
            <a:stretch/>
          </p:blipFill>
          <p:spPr>
            <a:xfrm>
              <a:off x="1765256" y="1706984"/>
              <a:ext cx="578460" cy="301695"/>
            </a:xfrm>
            <a:prstGeom prst="rect">
              <a:avLst/>
            </a:prstGeom>
            <a:noFill/>
            <a:ln>
              <a:noFill/>
            </a:ln>
          </p:spPr>
        </p:pic>
      </p:grpSp>
      <p:sp>
        <p:nvSpPr>
          <p:cNvPr id="192" name="Google Shape;192;p33" descr="Image result for amerihealth caritas"/>
          <p:cNvSpPr/>
          <p:nvPr/>
        </p:nvSpPr>
        <p:spPr>
          <a:xfrm>
            <a:off x="2783681" y="1418932"/>
            <a:ext cx="228600" cy="171451"/>
          </a:xfrm>
          <a:prstGeom prst="rect">
            <a:avLst/>
          </a:prstGeom>
          <a:noFill/>
          <a:ln>
            <a:noFill/>
          </a:ln>
        </p:spPr>
        <p:txBody>
          <a:bodyPr spcFirstLastPara="1" wrap="square" lIns="68569" tIns="34275" rIns="68569" bIns="34275" anchor="t" anchorCtr="0">
            <a:noAutofit/>
          </a:bodyPr>
          <a:lstStyle/>
          <a:p>
            <a:endParaRPr sz="1350" dirty="0">
              <a:solidFill>
                <a:schemeClr val="dk1"/>
              </a:solidFill>
              <a:latin typeface="Calibri"/>
              <a:ea typeface="Calibri"/>
              <a:cs typeface="Calibri"/>
              <a:sym typeface="Calibri"/>
            </a:endParaRPr>
          </a:p>
        </p:txBody>
      </p:sp>
      <p:sp>
        <p:nvSpPr>
          <p:cNvPr id="193" name="Google Shape;193;p33" descr="Image result for amerihealth caritas"/>
          <p:cNvSpPr/>
          <p:nvPr/>
        </p:nvSpPr>
        <p:spPr>
          <a:xfrm>
            <a:off x="2897981" y="1504657"/>
            <a:ext cx="228600" cy="171451"/>
          </a:xfrm>
          <a:prstGeom prst="rect">
            <a:avLst/>
          </a:prstGeom>
          <a:noFill/>
          <a:ln>
            <a:noFill/>
          </a:ln>
        </p:spPr>
        <p:txBody>
          <a:bodyPr spcFirstLastPara="1" wrap="square" lIns="68569" tIns="34275" rIns="68569" bIns="34275" anchor="t" anchorCtr="0">
            <a:noAutofit/>
          </a:bodyPr>
          <a:lstStyle/>
          <a:p>
            <a:endParaRPr sz="1350" dirty="0">
              <a:solidFill>
                <a:schemeClr val="dk1"/>
              </a:solidFill>
              <a:latin typeface="Calibri"/>
              <a:ea typeface="Calibri"/>
              <a:cs typeface="Calibri"/>
              <a:sym typeface="Calibri"/>
            </a:endParaRPr>
          </a:p>
        </p:txBody>
      </p:sp>
      <p:pic>
        <p:nvPicPr>
          <p:cNvPr id="194" name="Google Shape;194;p33"/>
          <p:cNvPicPr preferRelativeResize="0"/>
          <p:nvPr/>
        </p:nvPicPr>
        <p:blipFill rotWithShape="1">
          <a:blip r:embed="rId4">
            <a:alphaModFix/>
          </a:blip>
          <a:srcRect/>
          <a:stretch/>
        </p:blipFill>
        <p:spPr>
          <a:xfrm>
            <a:off x="648531" y="725182"/>
            <a:ext cx="1945428" cy="970314"/>
          </a:xfrm>
          <a:prstGeom prst="rect">
            <a:avLst/>
          </a:prstGeom>
          <a:noFill/>
          <a:ln>
            <a:noFill/>
          </a:ln>
        </p:spPr>
      </p:pic>
      <p:pic>
        <p:nvPicPr>
          <p:cNvPr id="195" name="Google Shape;195;p33"/>
          <p:cNvPicPr preferRelativeResize="0"/>
          <p:nvPr/>
        </p:nvPicPr>
        <p:blipFill rotWithShape="1">
          <a:blip r:embed="rId5">
            <a:alphaModFix/>
          </a:blip>
          <a:srcRect/>
          <a:stretch/>
        </p:blipFill>
        <p:spPr>
          <a:xfrm>
            <a:off x="6716699" y="2046315"/>
            <a:ext cx="1261431" cy="694058"/>
          </a:xfrm>
          <a:prstGeom prst="rect">
            <a:avLst/>
          </a:prstGeom>
          <a:noFill/>
          <a:ln>
            <a:noFill/>
          </a:ln>
        </p:spPr>
      </p:pic>
      <p:pic>
        <p:nvPicPr>
          <p:cNvPr id="196" name="Google Shape;196;p33" descr="A close up of a logo&#10;&#10;Description automatically generated"/>
          <p:cNvPicPr preferRelativeResize="0"/>
          <p:nvPr/>
        </p:nvPicPr>
        <p:blipFill rotWithShape="1">
          <a:blip r:embed="rId6">
            <a:alphaModFix/>
          </a:blip>
          <a:srcRect/>
          <a:stretch/>
        </p:blipFill>
        <p:spPr>
          <a:xfrm>
            <a:off x="9076936" y="2352345"/>
            <a:ext cx="1566372" cy="739734"/>
          </a:xfrm>
          <a:prstGeom prst="rect">
            <a:avLst/>
          </a:prstGeom>
          <a:noFill/>
          <a:ln>
            <a:noFill/>
          </a:ln>
        </p:spPr>
      </p:pic>
      <p:pic>
        <p:nvPicPr>
          <p:cNvPr id="197" name="Google Shape;197;p33"/>
          <p:cNvPicPr preferRelativeResize="0"/>
          <p:nvPr/>
        </p:nvPicPr>
        <p:blipFill rotWithShape="1">
          <a:blip r:embed="rId7">
            <a:alphaModFix/>
          </a:blip>
          <a:srcRect/>
          <a:stretch/>
        </p:blipFill>
        <p:spPr>
          <a:xfrm>
            <a:off x="4190323" y="960600"/>
            <a:ext cx="1595615" cy="404930"/>
          </a:xfrm>
          <a:prstGeom prst="rect">
            <a:avLst/>
          </a:prstGeom>
          <a:noFill/>
          <a:ln>
            <a:noFill/>
          </a:ln>
        </p:spPr>
      </p:pic>
      <p:grpSp>
        <p:nvGrpSpPr>
          <p:cNvPr id="198" name="Google Shape;198;p33"/>
          <p:cNvGrpSpPr/>
          <p:nvPr/>
        </p:nvGrpSpPr>
        <p:grpSpPr>
          <a:xfrm>
            <a:off x="4102131" y="1481016"/>
            <a:ext cx="1890980" cy="462698"/>
            <a:chOff x="5027356" y="3888754"/>
            <a:chExt cx="3357873" cy="920685"/>
          </a:xfrm>
        </p:grpSpPr>
        <p:pic>
          <p:nvPicPr>
            <p:cNvPr id="199" name="Google Shape;199;p33"/>
            <p:cNvPicPr preferRelativeResize="0"/>
            <p:nvPr/>
          </p:nvPicPr>
          <p:blipFill rotWithShape="1">
            <a:blip r:embed="rId8">
              <a:alphaModFix/>
            </a:blip>
            <a:srcRect/>
            <a:stretch/>
          </p:blipFill>
          <p:spPr>
            <a:xfrm>
              <a:off x="5027356" y="4101552"/>
              <a:ext cx="823124" cy="707887"/>
            </a:xfrm>
            <a:prstGeom prst="rect">
              <a:avLst/>
            </a:prstGeom>
            <a:noFill/>
            <a:ln>
              <a:noFill/>
            </a:ln>
          </p:spPr>
        </p:pic>
        <p:sp>
          <p:nvSpPr>
            <p:cNvPr id="200" name="Google Shape;200;p33"/>
            <p:cNvSpPr/>
            <p:nvPr/>
          </p:nvSpPr>
          <p:spPr>
            <a:xfrm>
              <a:off x="5909329" y="3888754"/>
              <a:ext cx="2475900" cy="369300"/>
            </a:xfrm>
            <a:prstGeom prst="rect">
              <a:avLst/>
            </a:prstGeom>
            <a:noFill/>
            <a:ln>
              <a:noFill/>
            </a:ln>
          </p:spPr>
          <p:txBody>
            <a:bodyPr spcFirstLastPara="1" wrap="square" lIns="68569" tIns="34275" rIns="68569" bIns="34275" anchor="t" anchorCtr="0">
              <a:noAutofit/>
            </a:bodyPr>
            <a:lstStyle/>
            <a:p>
              <a:r>
                <a:rPr lang="en" sz="1350" b="1" dirty="0">
                  <a:solidFill>
                    <a:schemeClr val="dk1"/>
                  </a:solidFill>
                  <a:latin typeface="Garamond"/>
                  <a:ea typeface="Garamond"/>
                  <a:cs typeface="Garamond"/>
                  <a:sym typeface="Garamond"/>
                </a:rPr>
                <a:t>Yale School of Nursing</a:t>
              </a:r>
              <a:endParaRPr sz="1050" dirty="0"/>
            </a:p>
          </p:txBody>
        </p:sp>
      </p:grpSp>
      <p:pic>
        <p:nvPicPr>
          <p:cNvPr id="201" name="Google Shape;201;p33" descr="Home"/>
          <p:cNvPicPr preferRelativeResize="0"/>
          <p:nvPr/>
        </p:nvPicPr>
        <p:blipFill rotWithShape="1">
          <a:blip r:embed="rId9">
            <a:alphaModFix/>
          </a:blip>
          <a:srcRect/>
          <a:stretch/>
        </p:blipFill>
        <p:spPr>
          <a:xfrm>
            <a:off x="517309" y="2614792"/>
            <a:ext cx="992939" cy="435924"/>
          </a:xfrm>
          <a:prstGeom prst="rect">
            <a:avLst/>
          </a:prstGeom>
          <a:noFill/>
          <a:ln>
            <a:noFill/>
          </a:ln>
        </p:spPr>
      </p:pic>
      <p:pic>
        <p:nvPicPr>
          <p:cNvPr id="202" name="Google Shape;202;p33"/>
          <p:cNvPicPr preferRelativeResize="0"/>
          <p:nvPr/>
        </p:nvPicPr>
        <p:blipFill rotWithShape="1">
          <a:blip r:embed="rId10">
            <a:alphaModFix/>
          </a:blip>
          <a:srcRect/>
          <a:stretch/>
        </p:blipFill>
        <p:spPr>
          <a:xfrm>
            <a:off x="1574865" y="3178062"/>
            <a:ext cx="892118" cy="555359"/>
          </a:xfrm>
          <a:prstGeom prst="rect">
            <a:avLst/>
          </a:prstGeom>
          <a:noFill/>
          <a:ln>
            <a:noFill/>
          </a:ln>
        </p:spPr>
      </p:pic>
      <p:pic>
        <p:nvPicPr>
          <p:cNvPr id="203" name="Google Shape;203;p33"/>
          <p:cNvPicPr preferRelativeResize="0"/>
          <p:nvPr/>
        </p:nvPicPr>
        <p:blipFill rotWithShape="1">
          <a:blip r:embed="rId11">
            <a:alphaModFix/>
            <a:extLst>
              <a:ext uri="{28A0092B-C50C-407E-A947-70E740481C1C}">
                <a14:useLocalDpi xmlns:a14="http://schemas.microsoft.com/office/drawing/2010/main"/>
              </a:ext>
            </a:extLst>
          </a:blip>
          <a:srcRect/>
          <a:stretch/>
        </p:blipFill>
        <p:spPr>
          <a:xfrm>
            <a:off x="4912980" y="2174060"/>
            <a:ext cx="909469" cy="915312"/>
          </a:xfrm>
          <a:prstGeom prst="rect">
            <a:avLst/>
          </a:prstGeom>
          <a:noFill/>
          <a:ln>
            <a:noFill/>
          </a:ln>
        </p:spPr>
      </p:pic>
      <p:pic>
        <p:nvPicPr>
          <p:cNvPr id="204" name="Google Shape;204;p33" descr="A screenshot of a computer&#10;&#10;Description automatically generated"/>
          <p:cNvPicPr preferRelativeResize="0"/>
          <p:nvPr/>
        </p:nvPicPr>
        <p:blipFill rotWithShape="1">
          <a:blip r:embed="rId12">
            <a:alphaModFix/>
            <a:extLst>
              <a:ext uri="{28A0092B-C50C-407E-A947-70E740481C1C}">
                <a14:useLocalDpi xmlns:a14="http://schemas.microsoft.com/office/drawing/2010/main"/>
              </a:ext>
            </a:extLst>
          </a:blip>
          <a:srcRect/>
          <a:stretch/>
        </p:blipFill>
        <p:spPr>
          <a:xfrm>
            <a:off x="681431" y="3970012"/>
            <a:ext cx="2445150" cy="757819"/>
          </a:xfrm>
          <a:prstGeom prst="rect">
            <a:avLst/>
          </a:prstGeom>
          <a:noFill/>
          <a:ln>
            <a:noFill/>
          </a:ln>
        </p:spPr>
      </p:pic>
      <p:pic>
        <p:nvPicPr>
          <p:cNvPr id="206" name="Google Shape;206;p33"/>
          <p:cNvPicPr preferRelativeResize="0"/>
          <p:nvPr/>
        </p:nvPicPr>
        <p:blipFill rotWithShape="1">
          <a:blip r:embed="rId13">
            <a:alphaModFix/>
          </a:blip>
          <a:srcRect/>
          <a:stretch/>
        </p:blipFill>
        <p:spPr>
          <a:xfrm>
            <a:off x="2260683" y="2628834"/>
            <a:ext cx="1801559" cy="431261"/>
          </a:xfrm>
          <a:prstGeom prst="rect">
            <a:avLst/>
          </a:prstGeom>
          <a:noFill/>
          <a:ln>
            <a:noFill/>
          </a:ln>
        </p:spPr>
      </p:pic>
      <p:sp>
        <p:nvSpPr>
          <p:cNvPr id="208" name="Google Shape;208;p33"/>
          <p:cNvSpPr txBox="1"/>
          <p:nvPr/>
        </p:nvSpPr>
        <p:spPr>
          <a:xfrm>
            <a:off x="3704649" y="6291302"/>
            <a:ext cx="4576925" cy="173125"/>
          </a:xfrm>
          <a:prstGeom prst="rect">
            <a:avLst/>
          </a:prstGeom>
          <a:noFill/>
          <a:ln>
            <a:noFill/>
          </a:ln>
        </p:spPr>
        <p:txBody>
          <a:bodyPr spcFirstLastPara="1" wrap="square" lIns="68569" tIns="34275" rIns="68569" bIns="34275" anchor="t" anchorCtr="0">
            <a:noAutofit/>
          </a:bodyPr>
          <a:lstStyle/>
          <a:p>
            <a:pPr algn="ctr"/>
            <a:r>
              <a:rPr lang="en" sz="1200" u="sng" dirty="0">
                <a:solidFill>
                  <a:schemeClr val="hlink"/>
                </a:solidFill>
                <a:latin typeface="Calibri"/>
                <a:ea typeface="Calibri"/>
                <a:cs typeface="Calibri"/>
                <a:sym typeface="Calibri"/>
                <a:hlinkClick r:id="rId14"/>
              </a:rPr>
              <a:t>https://confluence.hl7.org/display/GRAV/Gravity+Project+Sponsors</a:t>
            </a:r>
            <a:endParaRPr sz="1200" dirty="0">
              <a:solidFill>
                <a:schemeClr val="dk1"/>
              </a:solidFill>
              <a:latin typeface="Calibri"/>
              <a:ea typeface="Calibri"/>
              <a:cs typeface="Calibri"/>
              <a:sym typeface="Calibri"/>
            </a:endParaRPr>
          </a:p>
        </p:txBody>
      </p:sp>
      <p:pic>
        <p:nvPicPr>
          <p:cNvPr id="209" name="Google Shape;209;p33"/>
          <p:cNvPicPr preferRelativeResize="0"/>
          <p:nvPr/>
        </p:nvPicPr>
        <p:blipFill rotWithShape="1">
          <a:blip r:embed="rId15">
            <a:alphaModFix/>
          </a:blip>
          <a:srcRect/>
          <a:stretch/>
        </p:blipFill>
        <p:spPr>
          <a:xfrm>
            <a:off x="6369553" y="2938345"/>
            <a:ext cx="2026844" cy="694059"/>
          </a:xfrm>
          <a:prstGeom prst="rect">
            <a:avLst/>
          </a:prstGeom>
          <a:noFill/>
          <a:ln>
            <a:noFill/>
          </a:ln>
        </p:spPr>
      </p:pic>
      <p:pic>
        <p:nvPicPr>
          <p:cNvPr id="211" name="Google Shape;211;p33"/>
          <p:cNvPicPr preferRelativeResize="0"/>
          <p:nvPr/>
        </p:nvPicPr>
        <p:blipFill>
          <a:blip r:embed="rId16">
            <a:alphaModFix/>
          </a:blip>
          <a:stretch>
            <a:fillRect/>
          </a:stretch>
        </p:blipFill>
        <p:spPr>
          <a:xfrm>
            <a:off x="6406686" y="815895"/>
            <a:ext cx="1505798" cy="1319215"/>
          </a:xfrm>
          <a:prstGeom prst="rect">
            <a:avLst/>
          </a:prstGeom>
          <a:noFill/>
          <a:ln>
            <a:noFill/>
          </a:ln>
        </p:spPr>
      </p:pic>
      <p:pic>
        <p:nvPicPr>
          <p:cNvPr id="212" name="Google Shape;212;p33"/>
          <p:cNvPicPr preferRelativeResize="0"/>
          <p:nvPr/>
        </p:nvPicPr>
        <p:blipFill>
          <a:blip r:embed="rId17">
            <a:alphaModFix/>
          </a:blip>
          <a:stretch>
            <a:fillRect/>
          </a:stretch>
        </p:blipFill>
        <p:spPr>
          <a:xfrm>
            <a:off x="5698588" y="3896815"/>
            <a:ext cx="924960" cy="699209"/>
          </a:xfrm>
          <a:prstGeom prst="rect">
            <a:avLst/>
          </a:prstGeom>
          <a:noFill/>
          <a:ln>
            <a:noFill/>
          </a:ln>
        </p:spPr>
      </p:pic>
      <p:pic>
        <p:nvPicPr>
          <p:cNvPr id="213" name="Google Shape;213;p33"/>
          <p:cNvPicPr preferRelativeResize="0"/>
          <p:nvPr/>
        </p:nvPicPr>
        <p:blipFill>
          <a:blip r:embed="rId18">
            <a:alphaModFix/>
          </a:blip>
          <a:stretch>
            <a:fillRect/>
          </a:stretch>
        </p:blipFill>
        <p:spPr>
          <a:xfrm>
            <a:off x="3461466" y="4135501"/>
            <a:ext cx="1390288" cy="625270"/>
          </a:xfrm>
          <a:prstGeom prst="rect">
            <a:avLst/>
          </a:prstGeom>
          <a:noFill/>
          <a:ln>
            <a:noFill/>
          </a:ln>
        </p:spPr>
      </p:pic>
      <p:pic>
        <p:nvPicPr>
          <p:cNvPr id="214" name="Google Shape;214;p33"/>
          <p:cNvPicPr preferRelativeResize="0"/>
          <p:nvPr/>
        </p:nvPicPr>
        <p:blipFill>
          <a:blip r:embed="rId19">
            <a:alphaModFix/>
          </a:blip>
          <a:stretch>
            <a:fillRect/>
          </a:stretch>
        </p:blipFill>
        <p:spPr>
          <a:xfrm>
            <a:off x="3973415" y="3329700"/>
            <a:ext cx="1394299" cy="815701"/>
          </a:xfrm>
          <a:prstGeom prst="rect">
            <a:avLst/>
          </a:prstGeom>
          <a:noFill/>
          <a:ln>
            <a:noFill/>
          </a:ln>
        </p:spPr>
      </p:pic>
      <p:pic>
        <p:nvPicPr>
          <p:cNvPr id="29" name="Picture 28" descr="humana.png">
            <a:extLst>
              <a:ext uri="{FF2B5EF4-FFF2-40B4-BE49-F238E27FC236}">
                <a16:creationId xmlns:a16="http://schemas.microsoft.com/office/drawing/2014/main" id="{0FB214A9-6185-F348-A994-267488072906}"/>
              </a:ext>
            </a:extLst>
          </p:cNvPr>
          <p:cNvPicPr>
            <a:picLocks noChangeAspect="1"/>
          </p:cNvPicPr>
          <p:nvPr/>
        </p:nvPicPr>
        <p:blipFill>
          <a:blip r:embed="rId20" cstate="print">
            <a:extLst>
              <a:ext uri="{28A0092B-C50C-407E-A947-70E740481C1C}">
                <a14:useLocalDpi xmlns:a14="http://schemas.microsoft.com/office/drawing/2010/main"/>
              </a:ext>
            </a:extLst>
          </a:blip>
          <a:srcRect t="36379" b="35553"/>
          <a:stretch>
            <a:fillRect/>
          </a:stretch>
        </p:blipFill>
        <p:spPr>
          <a:xfrm>
            <a:off x="2887550" y="5003254"/>
            <a:ext cx="2415377" cy="677956"/>
          </a:xfrm>
          <a:prstGeom prst="rect">
            <a:avLst/>
          </a:prstGeom>
        </p:spPr>
      </p:pic>
      <p:pic>
        <p:nvPicPr>
          <p:cNvPr id="2" name="Picture 1">
            <a:extLst>
              <a:ext uri="{FF2B5EF4-FFF2-40B4-BE49-F238E27FC236}">
                <a16:creationId xmlns:a16="http://schemas.microsoft.com/office/drawing/2014/main" id="{B0CEA018-D0FE-C24B-9459-1EBA4FD3FE45}"/>
              </a:ext>
            </a:extLst>
          </p:cNvPr>
          <p:cNvPicPr>
            <a:picLocks noChangeAspect="1"/>
          </p:cNvPicPr>
          <p:nvPr/>
        </p:nvPicPr>
        <p:blipFill>
          <a:blip r:embed="rId21"/>
          <a:stretch>
            <a:fillRect/>
          </a:stretch>
        </p:blipFill>
        <p:spPr>
          <a:xfrm>
            <a:off x="8847501" y="1106231"/>
            <a:ext cx="2478782" cy="694059"/>
          </a:xfrm>
          <a:prstGeom prst="rect">
            <a:avLst/>
          </a:prstGeom>
        </p:spPr>
      </p:pic>
      <p:pic>
        <p:nvPicPr>
          <p:cNvPr id="5" name="Picture 4">
            <a:extLst>
              <a:ext uri="{FF2B5EF4-FFF2-40B4-BE49-F238E27FC236}">
                <a16:creationId xmlns:a16="http://schemas.microsoft.com/office/drawing/2014/main" id="{8F509D69-F226-6C42-B57D-0CA9AD510864}"/>
              </a:ext>
            </a:extLst>
          </p:cNvPr>
          <p:cNvPicPr>
            <a:picLocks noChangeAspect="1"/>
          </p:cNvPicPr>
          <p:nvPr/>
        </p:nvPicPr>
        <p:blipFill>
          <a:blip r:embed="rId22"/>
          <a:stretch>
            <a:fillRect/>
          </a:stretch>
        </p:blipFill>
        <p:spPr>
          <a:xfrm>
            <a:off x="5367714" y="4948047"/>
            <a:ext cx="1447177" cy="574452"/>
          </a:xfrm>
          <a:prstGeom prst="rect">
            <a:avLst/>
          </a:prstGeom>
        </p:spPr>
      </p:pic>
      <p:pic>
        <p:nvPicPr>
          <p:cNvPr id="3" name="Picture 2">
            <a:extLst>
              <a:ext uri="{FF2B5EF4-FFF2-40B4-BE49-F238E27FC236}">
                <a16:creationId xmlns:a16="http://schemas.microsoft.com/office/drawing/2014/main" id="{FD59C72B-698C-5B43-9229-3EB7C434EEF7}"/>
              </a:ext>
            </a:extLst>
          </p:cNvPr>
          <p:cNvPicPr>
            <a:picLocks noChangeAspect="1"/>
          </p:cNvPicPr>
          <p:nvPr/>
        </p:nvPicPr>
        <p:blipFill>
          <a:blip r:embed="rId23"/>
          <a:stretch>
            <a:fillRect/>
          </a:stretch>
        </p:blipFill>
        <p:spPr>
          <a:xfrm>
            <a:off x="6874146" y="3790113"/>
            <a:ext cx="2377524" cy="937718"/>
          </a:xfrm>
          <a:prstGeom prst="rect">
            <a:avLst/>
          </a:prstGeom>
        </p:spPr>
      </p:pic>
      <p:pic>
        <p:nvPicPr>
          <p:cNvPr id="31" name="Picture 2">
            <a:extLst>
              <a:ext uri="{FF2B5EF4-FFF2-40B4-BE49-F238E27FC236}">
                <a16:creationId xmlns:a16="http://schemas.microsoft.com/office/drawing/2014/main" id="{D6AA3629-FA93-F249-9C05-289A3DE7B4A2}"/>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7857733" y="4924569"/>
            <a:ext cx="1045082" cy="8987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D: Arkansas Blue Cross and Blue Shield expanding in Springdale - Talk  Business &amp; Politics">
            <a:extLst>
              <a:ext uri="{FF2B5EF4-FFF2-40B4-BE49-F238E27FC236}">
                <a16:creationId xmlns:a16="http://schemas.microsoft.com/office/drawing/2014/main" id="{2AB0D1F5-010A-CC4A-AC5B-BF57F6AA2EF1}"/>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885447" y="4845435"/>
            <a:ext cx="1862676" cy="977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hite background with blue text&#10;&#10;Description automatically generated with low confidence">
            <a:extLst>
              <a:ext uri="{FF2B5EF4-FFF2-40B4-BE49-F238E27FC236}">
                <a16:creationId xmlns:a16="http://schemas.microsoft.com/office/drawing/2014/main" id="{9EC195F8-C46A-6646-AF82-C10D04405533}"/>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9448089" y="3379771"/>
            <a:ext cx="2390437" cy="752841"/>
          </a:xfrm>
          <a:prstGeom prst="rect">
            <a:avLst/>
          </a:prstGeom>
        </p:spPr>
      </p:pic>
      <p:pic>
        <p:nvPicPr>
          <p:cNvPr id="33" name="Picture 2" descr="Image result for guidewell florida logo">
            <a:extLst>
              <a:ext uri="{FF2B5EF4-FFF2-40B4-BE49-F238E27FC236}">
                <a16:creationId xmlns:a16="http://schemas.microsoft.com/office/drawing/2014/main" id="{2BD766AA-3689-E345-B088-49F4A689DA50}"/>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9401551" y="4605104"/>
            <a:ext cx="2320450" cy="121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58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F76F83-D4A7-D440-B2EC-3359C6A7116F}"/>
              </a:ext>
            </a:extLst>
          </p:cNvPr>
          <p:cNvSpPr txBox="1"/>
          <p:nvPr/>
        </p:nvSpPr>
        <p:spPr>
          <a:xfrm>
            <a:off x="2165743" y="2628929"/>
            <a:ext cx="7860515" cy="707886"/>
          </a:xfrm>
          <a:prstGeom prst="rect">
            <a:avLst/>
          </a:prstGeom>
          <a:noFill/>
        </p:spPr>
        <p:txBody>
          <a:bodyPr wrap="square" rtlCol="0">
            <a:spAutoFit/>
          </a:bodyPr>
          <a:lstStyle/>
          <a:p>
            <a:pPr algn="ctr">
              <a:defRPr/>
            </a:pPr>
            <a:r>
              <a:rPr lang="en-US" sz="4000" dirty="0">
                <a:solidFill>
                  <a:srgbClr val="002060"/>
                </a:solidFill>
              </a:rPr>
              <a:t>Overview</a:t>
            </a:r>
          </a:p>
        </p:txBody>
      </p:sp>
    </p:spTree>
    <p:extLst>
      <p:ext uri="{BB962C8B-B14F-4D97-AF65-F5344CB8AC3E}">
        <p14:creationId xmlns:p14="http://schemas.microsoft.com/office/powerpoint/2010/main" val="2024120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29400" y="748469"/>
            <a:ext cx="4923656" cy="5076909"/>
          </a:xfrm>
          <a:prstGeom prst="rect">
            <a:avLst/>
          </a:prstGeom>
        </p:spPr>
      </p:pic>
      <p:sp>
        <p:nvSpPr>
          <p:cNvPr id="3" name="Rectangle 2">
            <a:extLst>
              <a:ext uri="{FF2B5EF4-FFF2-40B4-BE49-F238E27FC236}">
                <a16:creationId xmlns:a16="http://schemas.microsoft.com/office/drawing/2014/main" id="{03F20B67-853E-C241-87FD-42D1813D5754}"/>
              </a:ext>
            </a:extLst>
          </p:cNvPr>
          <p:cNvSpPr/>
          <p:nvPr/>
        </p:nvSpPr>
        <p:spPr>
          <a:xfrm>
            <a:off x="790526" y="1130903"/>
            <a:ext cx="5247323" cy="1754326"/>
          </a:xfrm>
          <a:prstGeom prst="rect">
            <a:avLst/>
          </a:prstGeom>
        </p:spPr>
        <p:txBody>
          <a:bodyPr wrap="square">
            <a:spAutoFit/>
          </a:bodyPr>
          <a:lstStyle/>
          <a:p>
            <a:pPr lvl="0" defTabSz="1218987">
              <a:lnSpc>
                <a:spcPct val="90000"/>
              </a:lnSpc>
              <a:spcBef>
                <a:spcPts val="500"/>
              </a:spcBef>
            </a:pPr>
            <a:r>
              <a:rPr lang="en-US" sz="2400" dirty="0">
                <a:solidFill>
                  <a:srgbClr val="000000"/>
                </a:solidFill>
                <a:latin typeface="Arial" pitchFamily="34" charset="0"/>
                <a:cs typeface="Arial" pitchFamily="34" charset="0"/>
              </a:rPr>
              <a:t>There is broad consensus that SDOH information improves whole person care and lowers cost. Unmet social needs negatively impact health outcomes.</a:t>
            </a:r>
          </a:p>
        </p:txBody>
      </p:sp>
      <p:sp>
        <p:nvSpPr>
          <p:cNvPr id="5" name="Rectangle 4">
            <a:extLst>
              <a:ext uri="{FF2B5EF4-FFF2-40B4-BE49-F238E27FC236}">
                <a16:creationId xmlns:a16="http://schemas.microsoft.com/office/drawing/2014/main" id="{D500CF60-4F49-8B47-901A-352B943A7842}"/>
              </a:ext>
            </a:extLst>
          </p:cNvPr>
          <p:cNvSpPr/>
          <p:nvPr/>
        </p:nvSpPr>
        <p:spPr>
          <a:xfrm>
            <a:off x="744773" y="3286923"/>
            <a:ext cx="5351227" cy="1965666"/>
          </a:xfrm>
          <a:prstGeom prst="rect">
            <a:avLst/>
          </a:prstGeom>
        </p:spPr>
        <p:txBody>
          <a:bodyPr wrap="square">
            <a:spAutoFit/>
          </a:bodyPr>
          <a:lstStyle/>
          <a:p>
            <a:pPr marL="171450" indent="-171450" defTabSz="1218987">
              <a:lnSpc>
                <a:spcPct val="90000"/>
              </a:lnSpc>
              <a:spcBef>
                <a:spcPts val="500"/>
              </a:spcBef>
              <a:buFont typeface="Arial" panose="020B0604020202020204" pitchFamily="34" charset="0"/>
              <a:buChar char="•"/>
            </a:pPr>
            <a:r>
              <a:rPr lang="en-US" b="1" dirty="0">
                <a:solidFill>
                  <a:srgbClr val="000000"/>
                </a:solidFill>
                <a:latin typeface="Arial" pitchFamily="34" charset="0"/>
                <a:cs typeface="Arial" pitchFamily="34" charset="0"/>
              </a:rPr>
              <a:t>Food insecurity </a:t>
            </a:r>
            <a:r>
              <a:rPr lang="en-US" dirty="0">
                <a:solidFill>
                  <a:srgbClr val="000000"/>
                </a:solidFill>
                <a:latin typeface="Arial" pitchFamily="34" charset="0"/>
                <a:cs typeface="Arial" pitchFamily="34" charset="0"/>
              </a:rPr>
              <a:t>correlates to higher levels of diabetes, hypertension, and heart failure.</a:t>
            </a:r>
          </a:p>
          <a:p>
            <a:pPr marL="171450" indent="-171450" defTabSz="1218987">
              <a:lnSpc>
                <a:spcPct val="90000"/>
              </a:lnSpc>
              <a:spcBef>
                <a:spcPts val="500"/>
              </a:spcBef>
              <a:buFont typeface="Arial" panose="020B0604020202020204" pitchFamily="34" charset="0"/>
              <a:buChar char="•"/>
            </a:pPr>
            <a:r>
              <a:rPr lang="en-US" b="1" dirty="0">
                <a:solidFill>
                  <a:srgbClr val="000000"/>
                </a:solidFill>
                <a:latin typeface="Arial" pitchFamily="34" charset="0"/>
                <a:cs typeface="Arial" pitchFamily="34" charset="0"/>
              </a:rPr>
              <a:t>Housing instability </a:t>
            </a:r>
            <a:r>
              <a:rPr lang="en-US" dirty="0">
                <a:solidFill>
                  <a:srgbClr val="000000"/>
                </a:solidFill>
                <a:latin typeface="Arial" pitchFamily="34" charset="0"/>
                <a:cs typeface="Arial" pitchFamily="34" charset="0"/>
              </a:rPr>
              <a:t>factors into lower treatment adherence.</a:t>
            </a:r>
          </a:p>
          <a:p>
            <a:pPr marL="171450" indent="-171450" defTabSz="1218987">
              <a:lnSpc>
                <a:spcPct val="90000"/>
              </a:lnSpc>
              <a:spcBef>
                <a:spcPts val="500"/>
              </a:spcBef>
              <a:buFont typeface="Arial" panose="020B0604020202020204" pitchFamily="34" charset="0"/>
              <a:buChar char="•"/>
            </a:pPr>
            <a:r>
              <a:rPr lang="en-US" b="1" dirty="0">
                <a:solidFill>
                  <a:srgbClr val="000000"/>
                </a:solidFill>
                <a:latin typeface="Arial" pitchFamily="34" charset="0"/>
                <a:cs typeface="Arial" pitchFamily="34" charset="0"/>
              </a:rPr>
              <a:t>Transportation barriers </a:t>
            </a:r>
            <a:r>
              <a:rPr lang="en-US" dirty="0">
                <a:solidFill>
                  <a:srgbClr val="000000"/>
                </a:solidFill>
                <a:latin typeface="Arial" pitchFamily="34" charset="0"/>
                <a:cs typeface="Arial" pitchFamily="34" charset="0"/>
              </a:rPr>
              <a:t>result in missed appointments, delayed care, and lower medication compliance</a:t>
            </a:r>
            <a:endParaRPr lang="en-US" dirty="0"/>
          </a:p>
        </p:txBody>
      </p:sp>
      <p:sp>
        <p:nvSpPr>
          <p:cNvPr id="2" name="Title 1">
            <a:extLst>
              <a:ext uri="{FF2B5EF4-FFF2-40B4-BE49-F238E27FC236}">
                <a16:creationId xmlns:a16="http://schemas.microsoft.com/office/drawing/2014/main" id="{A5DF1DF0-5335-4042-9F18-D93D9C112DCE}"/>
              </a:ext>
            </a:extLst>
          </p:cNvPr>
          <p:cNvSpPr>
            <a:spLocks noGrp="1"/>
          </p:cNvSpPr>
          <p:nvPr>
            <p:ph type="title"/>
          </p:nvPr>
        </p:nvSpPr>
        <p:spPr>
          <a:xfrm>
            <a:off x="783770" y="365126"/>
            <a:ext cx="10515600" cy="679904"/>
          </a:xfrm>
        </p:spPr>
        <p:txBody>
          <a:bodyPr>
            <a:normAutofit/>
          </a:bodyPr>
          <a:lstStyle/>
          <a:p>
            <a:r>
              <a:rPr lang="en-US" sz="3200" dirty="0">
                <a:solidFill>
                  <a:srgbClr val="002060"/>
                </a:solidFill>
              </a:rPr>
              <a:t>Why Social Determinants of Health (SDOH) are Important</a:t>
            </a:r>
          </a:p>
        </p:txBody>
      </p:sp>
    </p:spTree>
    <p:extLst>
      <p:ext uri="{BB962C8B-B14F-4D97-AF65-F5344CB8AC3E}">
        <p14:creationId xmlns:p14="http://schemas.microsoft.com/office/powerpoint/2010/main" val="8320438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vity Project PP template" id="{9314E81B-02DE-E14F-92CE-AC6DD1E6D6BA}" vid="{4E1A84A9-5006-EB4B-969A-0110AE17EE3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vity Project PP template" id="{9314E81B-02DE-E14F-92CE-AC6DD1E6D6BA}" vid="{4E1A84A9-5006-EB4B-969A-0110AE17EE3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3539</Words>
  <Application>Microsoft Macintosh PowerPoint</Application>
  <PresentationFormat>Widescreen</PresentationFormat>
  <Paragraphs>458</Paragraphs>
  <Slides>42</Slides>
  <Notes>23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42</vt:i4>
      </vt:variant>
    </vt:vector>
  </HeadingPairs>
  <TitlesOfParts>
    <vt:vector size="59" baseType="lpstr">
      <vt:lpstr>Arial</vt:lpstr>
      <vt:lpstr>Arial Narrow</vt:lpstr>
      <vt:lpstr>Calibri</vt:lpstr>
      <vt:lpstr>Calibri Light</vt:lpstr>
      <vt:lpstr>Cambria</vt:lpstr>
      <vt:lpstr>Century Gothic</vt:lpstr>
      <vt:lpstr>Garamond</vt:lpstr>
      <vt:lpstr>Helvetica Neue</vt:lpstr>
      <vt:lpstr>Lucida Grande</vt:lpstr>
      <vt:lpstr>Open Sans</vt:lpstr>
      <vt:lpstr>Prometo Medium</vt:lpstr>
      <vt:lpstr>System Font Regular</vt:lpstr>
      <vt:lpstr>Wingdings</vt:lpstr>
      <vt:lpstr>2_Office Theme</vt:lpstr>
      <vt:lpstr>3_Office Theme</vt:lpstr>
      <vt:lpstr>1_Office Theme</vt:lpstr>
      <vt:lpstr>Office Theme</vt:lpstr>
      <vt:lpstr>The Gravity Project: Consensus-driven Standards on Social Determinants of Health</vt:lpstr>
      <vt:lpstr>Agenda</vt:lpstr>
      <vt:lpstr>PowerPoint Presentation</vt:lpstr>
      <vt:lpstr>Gravity Project Management Office (PMO)</vt:lpstr>
      <vt:lpstr>Workstream Teams</vt:lpstr>
      <vt:lpstr>PowerPoint Presentation</vt:lpstr>
      <vt:lpstr>Gravity Project Sponsorship (Financial &amp; In-Kind)</vt:lpstr>
      <vt:lpstr>PowerPoint Presentation</vt:lpstr>
      <vt:lpstr>Why Social Determinants of Health (SDOH) are Important</vt:lpstr>
      <vt:lpstr>Uses for Social Risk Data in Clinical Settings</vt:lpstr>
      <vt:lpstr>Challenges in SDOH Data Capture and Exchange</vt:lpstr>
      <vt:lpstr>SIREN Social Risk Codes Review</vt:lpstr>
      <vt:lpstr>PowerPoint Presentation</vt:lpstr>
      <vt:lpstr>PowerPoint Presentation</vt:lpstr>
      <vt:lpstr>Project Scope</vt:lpstr>
      <vt:lpstr>PowerPoint Presentation</vt:lpstr>
      <vt:lpstr>Gravity Overview: Two Streams</vt:lpstr>
      <vt:lpstr>PowerPoint Presentation</vt:lpstr>
      <vt:lpstr>Terminology Workstream</vt:lpstr>
      <vt:lpstr>PowerPoint Presentation</vt:lpstr>
      <vt:lpstr>Terminology Stream Status </vt:lpstr>
      <vt:lpstr>Food Insecurity Terminology Build</vt:lpstr>
      <vt:lpstr>Interventions Framework</vt:lpstr>
      <vt:lpstr>Where to find Published Gravity Data Sets? </vt:lpstr>
      <vt:lpstr>Where to find Gravity Data Sets New Code Submissions? </vt:lpstr>
      <vt:lpstr>PowerPoint Presentation</vt:lpstr>
      <vt:lpstr>PowerPoint Presentation</vt:lpstr>
      <vt:lpstr>Technical Stream – SDOH Clinical Care FHIR Implementation Guide</vt:lpstr>
      <vt:lpstr>PowerPoint Presentation</vt:lpstr>
      <vt:lpstr>FHIR IG Connectathon Jan. 13 to 15th 2021</vt:lpstr>
      <vt:lpstr>Notable Achievements</vt:lpstr>
      <vt:lpstr>What's Next?</vt:lpstr>
      <vt:lpstr>PowerPoint Presentation</vt:lpstr>
      <vt:lpstr>Accomplishments &amp; Success Factors</vt:lpstr>
      <vt:lpstr>Policy Integration: Gravity USCDI Submission</vt:lpstr>
      <vt:lpstr>Policy Integration: CMS NPRM Request for Information on Social Risk Data Standards</vt:lpstr>
      <vt:lpstr>Policy Integration: CMS State Health Official Letter </vt:lpstr>
      <vt:lpstr>Grants Integration: ACL Social Care Referrals </vt:lpstr>
      <vt:lpstr>Practice and Innovation Integration</vt:lpstr>
      <vt:lpstr>PowerPoint Presentation</vt:lpstr>
      <vt:lpstr>Join our Project!</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2020-02-12T17:01:19Z</dcterms:created>
  <dcterms:modified xsi:type="dcterms:W3CDTF">2021-02-19T13:59:35Z</dcterms:modified>
</cp:coreProperties>
</file>